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13004800" cy="9753600"/>
  <p:notesSz cx="6858000" cy="9144000"/>
  <p:defaultTextStyle>
    <a:lvl1pPr algn="ctr" defTabSz="584200">
      <a:defRPr sz="42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1pPr>
    <a:lvl2pPr indent="342900" algn="ctr" defTabSz="584200">
      <a:defRPr sz="42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2pPr>
    <a:lvl3pPr indent="685800" algn="ctr" defTabSz="584200">
      <a:defRPr sz="42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3pPr>
    <a:lvl4pPr indent="1028700" algn="ctr" defTabSz="584200">
      <a:defRPr sz="42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4pPr>
    <a:lvl5pPr indent="1371600" algn="ctr" defTabSz="584200">
      <a:defRPr sz="42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5pPr>
    <a:lvl6pPr indent="1714500" algn="ctr" defTabSz="584200">
      <a:defRPr sz="42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6pPr>
    <a:lvl7pPr indent="2057400" algn="ctr" defTabSz="584200">
      <a:defRPr sz="42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7pPr>
    <a:lvl8pPr indent="2400300" algn="ctr" defTabSz="584200">
      <a:defRPr sz="42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8pPr>
    <a:lvl9pPr indent="2743200" algn="ctr" defTabSz="584200">
      <a:defRPr sz="4200">
        <a:solidFill>
          <a:srgbClr val="FFFFFF"/>
        </a:solidFill>
        <a:effectLst>
          <a:outerShdw sx="100000" sy="100000" kx="0" ky="0" algn="b" rotWithShape="0" blurRad="38100" dist="64529" dir="2700000">
            <a:srgbClr val="000000">
              <a:alpha val="48275"/>
            </a:srgbClr>
          </a:outerShdw>
        </a:effectLst>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def" i="de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def" i="de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b="def" i="def"/>
      <a:tcStyle>
        <a:tcBdr/>
        <a:fill>
          <a:solidFill>
            <a:srgbClr val="94908F">
              <a:alpha val="64999"/>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def" i="de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def" i="de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def" i="de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676164">
              <a:alpha val="36000"/>
            </a:srgbClr>
          </a:solidFill>
        </a:fill>
      </a:tcStyle>
    </a:band2H>
    <a:firstCol>
      <a:tcTxStyle b="def" i="de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def" i="de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def" i="de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 styleId="{8F44A2F1-9E1F-4B54-A3A2-5F16C0AD49E2}" styleName="">
    <a:tblBg/>
    <a:wholeTb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676164">
              <a:alpha val="36000"/>
            </a:srgbClr>
          </a:solidFill>
        </a:fill>
      </a:tcStyle>
    </a:wholeTbl>
    <a:band2H>
      <a:tcTxStyle b="def" i="def"/>
      <a:tcStyle>
        <a:tcBdr/>
        <a:fill>
          <a:solidFill>
            <a:srgbClr val="676164">
              <a:alpha val="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noFill/>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noFill/>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lvl="0"/>
          </a:p>
        </p:txBody>
      </p:sp>
      <p:sp>
        <p:nvSpPr>
          <p:cNvPr id="36" name="Shape 3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787400" y="1371600"/>
            <a:ext cx="11303000" cy="3505200"/>
          </a:xfrm>
          <a:prstGeom prst="rect">
            <a:avLst/>
          </a:prstGeom>
        </p:spPr>
        <p:txBody>
          <a:bodyPr lIns="0" tIns="0" rIns="0" bIns="0" anchor="b"/>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6" name="Shape 6"/>
          <p:cNvSpPr/>
          <p:nvPr>
            <p:ph type="body" idx="1"/>
          </p:nvPr>
        </p:nvSpPr>
        <p:spPr>
          <a:xfrm>
            <a:off x="787400" y="4864100"/>
            <a:ext cx="11303000" cy="3009900"/>
          </a:xfrm>
          <a:prstGeom prst="rect">
            <a:avLst/>
          </a:prstGeom>
        </p:spPr>
        <p:txBody>
          <a:bodyPr lIns="0" tIns="0" rIns="0" bIns="0" anchor="t"/>
          <a:lstStyle>
            <a:lvl1pPr marL="0" indent="0">
              <a:spcBef>
                <a:spcPts val="1200"/>
              </a:spcBef>
              <a:buSzTx/>
              <a:buNone/>
              <a:defRPr sz="4200">
                <a:solidFill>
                  <a:srgbClr val="73BFFF"/>
                </a:solidFill>
              </a:defRPr>
            </a:lvl1pPr>
            <a:lvl2pPr marL="0" indent="0">
              <a:spcBef>
                <a:spcPts val="1200"/>
              </a:spcBef>
              <a:buSzTx/>
              <a:buNone/>
              <a:defRPr sz="4200">
                <a:solidFill>
                  <a:srgbClr val="73BFFF"/>
                </a:solidFill>
              </a:defRPr>
            </a:lvl2pPr>
            <a:lvl3pPr marL="0" indent="0">
              <a:spcBef>
                <a:spcPts val="1200"/>
              </a:spcBef>
              <a:buSzTx/>
              <a:buNone/>
              <a:defRPr sz="4200">
                <a:solidFill>
                  <a:srgbClr val="73BFFF"/>
                </a:solidFill>
              </a:defRPr>
            </a:lvl3pPr>
            <a:lvl4pPr marL="0" indent="0">
              <a:spcBef>
                <a:spcPts val="1200"/>
              </a:spcBef>
              <a:buSzTx/>
              <a:buNone/>
              <a:defRPr sz="4200">
                <a:solidFill>
                  <a:srgbClr val="73BFFF"/>
                </a:solidFill>
              </a:defRPr>
            </a:lvl4pPr>
            <a:lvl5pPr marL="0" indent="0">
              <a:spcBef>
                <a:spcPts val="1200"/>
              </a:spcBef>
              <a:buSzTx/>
              <a:buNone/>
              <a:defRPr sz="4200">
                <a:solidFill>
                  <a:srgbClr val="73BFFF"/>
                </a:solidFill>
              </a:defRPr>
            </a:lvl5pPr>
          </a:lstStyle>
          <a:p>
            <a:pPr lvl="0">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One</a:t>
            </a:r>
            <a:endParaRPr sz="42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Two</a:t>
            </a:r>
            <a:endParaRPr sz="42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Three</a:t>
            </a:r>
            <a:endParaRPr sz="42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Four</a:t>
            </a:r>
            <a:endParaRPr sz="42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7" name="Shape 27"/>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28" name="Shape 28"/>
          <p:cNvSpPr/>
          <p:nvPr>
            <p:ph type="body" idx="1"/>
          </p:nvPr>
        </p:nvSpPr>
        <p:spPr>
          <a:xfrm>
            <a:off x="787400" y="2768600"/>
            <a:ext cx="51435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One</a:t>
            </a:r>
            <a:endParaRPr sz="36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Two</a:t>
            </a:r>
            <a:endParaRPr sz="36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Three</a:t>
            </a:r>
            <a:endParaRPr sz="36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Four</a:t>
            </a:r>
            <a:endParaRPr sz="36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31" name="Shape 31"/>
          <p:cNvSpPr/>
          <p:nvPr>
            <p:ph type="body" idx="1"/>
          </p:nvPr>
        </p:nvSpPr>
        <p:spPr>
          <a:xfrm>
            <a:off x="787400" y="2768600"/>
            <a:ext cx="51435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One</a:t>
            </a:r>
            <a:endParaRPr sz="36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Two</a:t>
            </a:r>
            <a:endParaRPr sz="36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Three</a:t>
            </a:r>
            <a:endParaRPr sz="36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Four</a:t>
            </a:r>
            <a:endParaRPr sz="36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33" name="Shape 33"/>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34" name="Shape 34"/>
          <p:cNvSpPr/>
          <p:nvPr>
            <p:ph type="body" idx="1"/>
          </p:nvPr>
        </p:nvSpPr>
        <p:spPr>
          <a:xfrm>
            <a:off x="7073900" y="2768600"/>
            <a:ext cx="51435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One</a:t>
            </a:r>
            <a:endParaRPr sz="36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Two</a:t>
            </a:r>
            <a:endParaRPr sz="36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Three</a:t>
            </a:r>
            <a:endParaRPr sz="36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Four</a:t>
            </a:r>
            <a:endParaRPr sz="36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9" name="Shape 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One</a:t>
            </a:r>
            <a:endParaRPr sz="36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Two</a:t>
            </a:r>
            <a:endParaRPr sz="36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Three</a:t>
            </a:r>
            <a:endParaRPr sz="36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Four</a:t>
            </a:r>
            <a:endParaRPr sz="36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12" name="Shape 12"/>
          <p:cNvSpPr/>
          <p:nvPr>
            <p:ph type="body" idx="1"/>
          </p:nvPr>
        </p:nvSpPr>
        <p:spPr>
          <a:prstGeom prst="rect">
            <a:avLst/>
          </a:prstGeom>
        </p:spPr>
        <p:txBody>
          <a:bodyPr lIns="0" tIns="0" rIns="0" bIns="0" numCol="2" spcCol="571500" anchor="t"/>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One</a:t>
            </a:r>
            <a:endParaRPr sz="36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Two</a:t>
            </a:r>
            <a:endParaRPr sz="36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Three</a:t>
            </a:r>
            <a:endParaRPr sz="36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Four</a:t>
            </a:r>
            <a:endParaRPr sz="36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 name="Shape 14"/>
          <p:cNvSpPr/>
          <p:nvPr>
            <p:ph type="body" idx="1"/>
          </p:nvPr>
        </p:nvSpPr>
        <p:spPr>
          <a:xfrm>
            <a:off x="787400" y="1371600"/>
            <a:ext cx="11430000" cy="7010400"/>
          </a:xfrm>
          <a:prstGeom prst="rect">
            <a:avLst/>
          </a:prstGeom>
        </p:spPr>
        <p:txBody>
          <a:bodyPr/>
          <a:lstStyle>
            <a:lvl1pPr>
              <a:spcBef>
                <a:spcPts val="3600"/>
              </a:spcBef>
              <a:buBlip>
                <a:blip r:embed="rId2"/>
              </a:buBlip>
            </a:lvl1pPr>
            <a:lvl2pPr>
              <a:spcBef>
                <a:spcPts val="3600"/>
              </a:spcBef>
              <a:buBlip>
                <a:blip r:embed="rId2"/>
              </a:buBlip>
            </a:lvl2pPr>
            <a:lvl3pPr>
              <a:spcBef>
                <a:spcPts val="3600"/>
              </a:spcBef>
              <a:buBlip>
                <a:blip r:embed="rId2"/>
              </a:buBlip>
            </a:lvl3pPr>
            <a:lvl4pPr>
              <a:spcBef>
                <a:spcPts val="3600"/>
              </a:spcBef>
              <a:buBlip>
                <a:blip r:embed="rId2"/>
              </a:buBlip>
            </a:lvl4pPr>
            <a:lvl5pPr>
              <a:spcBef>
                <a:spcPts val="3600"/>
              </a:spcBef>
              <a:buBlip>
                <a:blip r:embed="rId2"/>
              </a:buBlip>
            </a:lvl5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One</a:t>
            </a:r>
            <a:endParaRPr sz="36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Two</a:t>
            </a:r>
            <a:endParaRPr sz="36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Three</a:t>
            </a:r>
            <a:endParaRPr sz="36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Four</a:t>
            </a:r>
            <a:endParaRPr sz="36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9" name="Shape 19"/>
          <p:cNvSpPr/>
          <p:nvPr>
            <p:ph type="title"/>
          </p:nvPr>
        </p:nvSpPr>
        <p:spPr>
          <a:xfrm>
            <a:off x="787400" y="3657600"/>
            <a:ext cx="11430000" cy="2438400"/>
          </a:xfrm>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title"/>
          </p:nvPr>
        </p:nvSpPr>
        <p:spPr>
          <a:xfrm>
            <a:off x="787400" y="6807200"/>
            <a:ext cx="11430000" cy="1219200"/>
          </a:xfrm>
          <a:prstGeom prst="rect">
            <a:avLst/>
          </a:prstGeom>
        </p:spPr>
        <p:txBody>
          <a:bodyPr lIns="0" tIns="0" rIns="0" bIns="0" anchor="b"/>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22" name="Shape 22"/>
          <p:cNvSpPr/>
          <p:nvPr>
            <p:ph type="body" idx="1"/>
          </p:nvPr>
        </p:nvSpPr>
        <p:spPr>
          <a:xfrm>
            <a:off x="787400" y="8013700"/>
            <a:ext cx="11430000" cy="1562100"/>
          </a:xfrm>
          <a:prstGeom prst="rect">
            <a:avLst/>
          </a:prstGeom>
        </p:spPr>
        <p:txBody>
          <a:bodyPr lIns="0" tIns="0" rIns="0" bIns="0" anchor="t"/>
          <a:lstStyle>
            <a:lvl1pPr marL="0" indent="0">
              <a:spcBef>
                <a:spcPts val="0"/>
              </a:spcBef>
              <a:buSzTx/>
              <a:buNone/>
              <a:defRPr sz="4200">
                <a:solidFill>
                  <a:srgbClr val="73BFFF"/>
                </a:solidFill>
              </a:defRPr>
            </a:lvl1pPr>
            <a:lvl2pPr marL="0" indent="0">
              <a:spcBef>
                <a:spcPts val="0"/>
              </a:spcBef>
              <a:buSzTx/>
              <a:buNone/>
              <a:defRPr sz="4200">
                <a:solidFill>
                  <a:srgbClr val="73BFFF"/>
                </a:solidFill>
              </a:defRPr>
            </a:lvl2pPr>
            <a:lvl3pPr marL="0" indent="0">
              <a:spcBef>
                <a:spcPts val="0"/>
              </a:spcBef>
              <a:buSzTx/>
              <a:buNone/>
              <a:defRPr sz="4200">
                <a:solidFill>
                  <a:srgbClr val="73BFFF"/>
                </a:solidFill>
              </a:defRPr>
            </a:lvl3pPr>
            <a:lvl4pPr marL="0" indent="0">
              <a:spcBef>
                <a:spcPts val="0"/>
              </a:spcBef>
              <a:buSzTx/>
              <a:buNone/>
              <a:defRPr sz="4200">
                <a:solidFill>
                  <a:srgbClr val="73BFFF"/>
                </a:solidFill>
              </a:defRPr>
            </a:lvl4pPr>
            <a:lvl5pPr marL="0" indent="0">
              <a:spcBef>
                <a:spcPts val="0"/>
              </a:spcBef>
              <a:buSzTx/>
              <a:buNone/>
              <a:defRPr sz="4200">
                <a:solidFill>
                  <a:srgbClr val="73BFFF"/>
                </a:solidFill>
              </a:defRPr>
            </a:lvl5pPr>
          </a:lstStyle>
          <a:p>
            <a:pPr lvl="0">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One</a:t>
            </a:r>
            <a:endParaRPr sz="42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Two</a:t>
            </a:r>
            <a:endParaRPr sz="42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Three</a:t>
            </a:r>
            <a:endParaRPr sz="42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Four</a:t>
            </a:r>
            <a:endParaRPr sz="42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24" name="Shape 24"/>
          <p:cNvSpPr/>
          <p:nvPr>
            <p:ph type="title"/>
          </p:nvPr>
        </p:nvSpPr>
        <p:spPr>
          <a:xfrm>
            <a:off x="787400" y="1384300"/>
            <a:ext cx="5143500" cy="3505200"/>
          </a:xfrm>
          <a:prstGeom prst="rect">
            <a:avLst/>
          </a:prstGeom>
        </p:spPr>
        <p:txBody>
          <a:bodyPr lIns="0" tIns="0" rIns="0" bIns="0" anchor="b"/>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25" name="Shape 25"/>
          <p:cNvSpPr/>
          <p:nvPr>
            <p:ph type="body" idx="1"/>
          </p:nvPr>
        </p:nvSpPr>
        <p:spPr>
          <a:xfrm>
            <a:off x="787400" y="4876800"/>
            <a:ext cx="5143500" cy="3009900"/>
          </a:xfrm>
          <a:prstGeom prst="rect">
            <a:avLst/>
          </a:prstGeom>
        </p:spPr>
        <p:txBody>
          <a:bodyPr lIns="0" tIns="0" rIns="0" bIns="0" anchor="t"/>
          <a:lstStyle>
            <a:lvl1pPr marL="0" indent="0">
              <a:spcBef>
                <a:spcPts val="1200"/>
              </a:spcBef>
              <a:buSzTx/>
              <a:buNone/>
              <a:defRPr sz="4200">
                <a:solidFill>
                  <a:srgbClr val="73BFFF"/>
                </a:solidFill>
              </a:defRPr>
            </a:lvl1pPr>
            <a:lvl2pPr marL="0" indent="0">
              <a:spcBef>
                <a:spcPts val="1200"/>
              </a:spcBef>
              <a:buSzTx/>
              <a:buNone/>
              <a:defRPr sz="4200">
                <a:solidFill>
                  <a:srgbClr val="73BFFF"/>
                </a:solidFill>
              </a:defRPr>
            </a:lvl2pPr>
            <a:lvl3pPr marL="0" indent="0">
              <a:spcBef>
                <a:spcPts val="1200"/>
              </a:spcBef>
              <a:buSzTx/>
              <a:buNone/>
              <a:defRPr sz="4200">
                <a:solidFill>
                  <a:srgbClr val="73BFFF"/>
                </a:solidFill>
              </a:defRPr>
            </a:lvl3pPr>
            <a:lvl4pPr marL="0" indent="0">
              <a:spcBef>
                <a:spcPts val="1200"/>
              </a:spcBef>
              <a:buSzTx/>
              <a:buNone/>
              <a:defRPr sz="4200">
                <a:solidFill>
                  <a:srgbClr val="73BFFF"/>
                </a:solidFill>
              </a:defRPr>
            </a:lvl4pPr>
            <a:lvl5pPr marL="0" indent="0">
              <a:spcBef>
                <a:spcPts val="1200"/>
              </a:spcBef>
              <a:buSzTx/>
              <a:buNone/>
              <a:defRPr sz="4200">
                <a:solidFill>
                  <a:srgbClr val="73BFFF"/>
                </a:solidFill>
              </a:defRPr>
            </a:lvl5pPr>
          </a:lstStyle>
          <a:p>
            <a:pPr lvl="0">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One</a:t>
            </a:r>
            <a:endParaRPr sz="4200">
              <a:solidFill>
                <a:srgbClr val="73BFFF"/>
              </a:solidFill>
              <a:effectLst>
                <a:outerShdw sx="100000" sy="100000" kx="0" ky="0" algn="b" rotWithShape="0" blurRad="50800" dist="38100" dir="5400000">
                  <a:srgbClr val="000000"/>
                </a:outerShdw>
              </a:effectLst>
            </a:endParaRPr>
          </a:p>
          <a:p>
            <a:pPr lvl="1">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Two</a:t>
            </a:r>
            <a:endParaRPr sz="4200">
              <a:solidFill>
                <a:srgbClr val="73BFFF"/>
              </a:solidFill>
              <a:effectLst>
                <a:outerShdw sx="100000" sy="100000" kx="0" ky="0" algn="b" rotWithShape="0" blurRad="50800" dist="38100" dir="5400000">
                  <a:srgbClr val="000000"/>
                </a:outerShdw>
              </a:effectLst>
            </a:endParaRPr>
          </a:p>
          <a:p>
            <a:pPr lvl="2">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Three</a:t>
            </a:r>
            <a:endParaRPr sz="4200">
              <a:solidFill>
                <a:srgbClr val="73BFFF"/>
              </a:solidFill>
              <a:effectLst>
                <a:outerShdw sx="100000" sy="100000" kx="0" ky="0" algn="b" rotWithShape="0" blurRad="50800" dist="38100" dir="5400000">
                  <a:srgbClr val="000000"/>
                </a:outerShdw>
              </a:effectLst>
            </a:endParaRPr>
          </a:p>
          <a:p>
            <a:pPr lvl="3">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Four</a:t>
            </a:r>
            <a:endParaRPr sz="4200">
              <a:solidFill>
                <a:srgbClr val="73BFFF"/>
              </a:solidFill>
              <a:effectLst>
                <a:outerShdw sx="100000" sy="100000" kx="0" ky="0" algn="b" rotWithShape="0" blurRad="50800" dist="38100" dir="5400000">
                  <a:srgbClr val="000000"/>
                </a:outerShdw>
              </a:effectLst>
            </a:endParaRPr>
          </a:p>
          <a:p>
            <a:pPr lvl="4">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Title Text</a:t>
            </a:r>
          </a:p>
        </p:txBody>
      </p:sp>
      <p:sp>
        <p:nvSpPr>
          <p:cNvPr id="3" name="Shape 3"/>
          <p:cNvSpPr/>
          <p:nvPr>
            <p:ph type="body" idx="1"/>
          </p:nvPr>
        </p:nvSpPr>
        <p:spPr>
          <a:xfrm>
            <a:off x="787400" y="2768600"/>
            <a:ext cx="114300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One</a:t>
            </a:r>
            <a:endParaRPr sz="3600">
              <a:solidFill>
                <a:srgbClr val="FFFFFF"/>
              </a:solidFill>
              <a:effectLst>
                <a:outerShdw sx="100000" sy="100000" kx="0" ky="0" algn="b" rotWithShape="0" blurRad="50800" dist="38100" dir="5400000">
                  <a:srgbClr val="000000"/>
                </a:outerShdw>
              </a:effectLst>
            </a:endParaRPr>
          </a:p>
          <a:p>
            <a:pPr lvl="1">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Two</a:t>
            </a:r>
            <a:endParaRPr sz="3600">
              <a:solidFill>
                <a:srgbClr val="FFFFFF"/>
              </a:solidFill>
              <a:effectLst>
                <a:outerShdw sx="100000" sy="100000" kx="0" ky="0" algn="b" rotWithShape="0" blurRad="50800" dist="38100" dir="5400000">
                  <a:srgbClr val="000000"/>
                </a:outerShdw>
              </a:effectLst>
            </a:endParaRPr>
          </a:p>
          <a:p>
            <a:pPr lvl="2">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Three</a:t>
            </a:r>
            <a:endParaRPr sz="3600">
              <a:solidFill>
                <a:srgbClr val="FFFFFF"/>
              </a:solidFill>
              <a:effectLst>
                <a:outerShdw sx="100000" sy="100000" kx="0" ky="0" algn="b" rotWithShape="0" blurRad="50800" dist="38100" dir="5400000">
                  <a:srgbClr val="000000"/>
                </a:outerShdw>
              </a:effectLst>
            </a:endParaRPr>
          </a:p>
          <a:p>
            <a:pPr lvl="3">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Four</a:t>
            </a:r>
            <a:endParaRPr sz="3600">
              <a:solidFill>
                <a:srgbClr val="FFFFFF"/>
              </a:solidFill>
              <a:effectLst>
                <a:outerShdw sx="100000" sy="100000" kx="0" ky="0" algn="b" rotWithShape="0" blurRad="50800" dist="38100" dir="5400000">
                  <a:srgbClr val="000000"/>
                </a:outerShdw>
              </a:effectLst>
            </a:endParaRPr>
          </a:p>
          <a:p>
            <a:pPr lvl="4">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indent="2286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indent="4572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indent="6858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indent="9144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indent="11430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indent="13716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indent="16002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indent="1828800" defTabSz="584200">
        <a:defRPr sz="72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titleStyle>
    <p:bodyStyle>
      <a:lvl1pPr marL="406400" indent="-406400" defTabSz="584200">
        <a:spcBef>
          <a:spcPts val="24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1pPr>
      <a:lvl2pPr marL="850900" indent="-406400" defTabSz="584200">
        <a:spcBef>
          <a:spcPts val="24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2pPr>
      <a:lvl3pPr marL="1295400" indent="-406400" defTabSz="584200">
        <a:spcBef>
          <a:spcPts val="24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3pPr>
      <a:lvl4pPr marL="1739900" indent="-406400" defTabSz="584200">
        <a:spcBef>
          <a:spcPts val="24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4pPr>
      <a:lvl5pPr marL="2184400" indent="-406400" defTabSz="584200">
        <a:spcBef>
          <a:spcPts val="24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5pPr>
      <a:lvl6pPr marL="2628900" indent="-406400" defTabSz="584200">
        <a:spcBef>
          <a:spcPts val="24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6pPr>
      <a:lvl7pPr marL="3073400" indent="-406400" defTabSz="584200">
        <a:spcBef>
          <a:spcPts val="24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7pPr>
      <a:lvl8pPr marL="3517900" indent="-406400" defTabSz="584200">
        <a:spcBef>
          <a:spcPts val="24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8pPr>
      <a:lvl9pPr marL="3962400" indent="-406400" defTabSz="584200">
        <a:spcBef>
          <a:spcPts val="2400"/>
        </a:spcBef>
        <a:buSzPct val="30000"/>
        <a:buBlip>
          <a:blip r:embed="rId3"/>
        </a:buBlip>
        <a:defRPr sz="3600">
          <a:solidFill>
            <a:srgbClr val="FFFFFF"/>
          </a:solidFill>
          <a:effectLst>
            <a:outerShdw sx="100000" sy="100000" kx="0" ky="0" algn="b" rotWithShape="0" blurRad="50800" dist="38100" dir="5400000">
              <a:srgbClr val="000000"/>
            </a:outerShdw>
          </a:effectLst>
          <a:latin typeface="+mn-lt"/>
          <a:ea typeface="+mn-ea"/>
          <a:cs typeface="+mn-cs"/>
          <a:sym typeface="Helvetica Neue Light"/>
        </a:defRPr>
      </a:lvl9pPr>
    </p:bodyStyle>
    <p:otherStyle>
      <a:lvl1pPr algn="r" defTabSz="584200">
        <a:defRPr b="1" sz="1400">
          <a:solidFill>
            <a:schemeClr val="tx1"/>
          </a:solidFill>
          <a:latin typeface="+mn-lt"/>
          <a:ea typeface="+mn-ea"/>
          <a:cs typeface="+mn-cs"/>
          <a:sym typeface="Helvetica Neue"/>
        </a:defRPr>
      </a:lvl1pPr>
      <a:lvl2pPr indent="228600" algn="r" defTabSz="584200">
        <a:defRPr b="1" sz="1400">
          <a:solidFill>
            <a:schemeClr val="tx1"/>
          </a:solidFill>
          <a:latin typeface="+mn-lt"/>
          <a:ea typeface="+mn-ea"/>
          <a:cs typeface="+mn-cs"/>
          <a:sym typeface="Helvetica Neue"/>
        </a:defRPr>
      </a:lvl2pPr>
      <a:lvl3pPr indent="457200" algn="r" defTabSz="584200">
        <a:defRPr b="1" sz="1400">
          <a:solidFill>
            <a:schemeClr val="tx1"/>
          </a:solidFill>
          <a:latin typeface="+mn-lt"/>
          <a:ea typeface="+mn-ea"/>
          <a:cs typeface="+mn-cs"/>
          <a:sym typeface="Helvetica Neue"/>
        </a:defRPr>
      </a:lvl3pPr>
      <a:lvl4pPr indent="685800" algn="r" defTabSz="584200">
        <a:defRPr b="1" sz="1400">
          <a:solidFill>
            <a:schemeClr val="tx1"/>
          </a:solidFill>
          <a:latin typeface="+mn-lt"/>
          <a:ea typeface="+mn-ea"/>
          <a:cs typeface="+mn-cs"/>
          <a:sym typeface="Helvetica Neue"/>
        </a:defRPr>
      </a:lvl4pPr>
      <a:lvl5pPr indent="914400" algn="r" defTabSz="584200">
        <a:defRPr b="1" sz="1400">
          <a:solidFill>
            <a:schemeClr val="tx1"/>
          </a:solidFill>
          <a:latin typeface="+mn-lt"/>
          <a:ea typeface="+mn-ea"/>
          <a:cs typeface="+mn-cs"/>
          <a:sym typeface="Helvetica Neue"/>
        </a:defRPr>
      </a:lvl5pPr>
      <a:lvl6pPr indent="1143000" algn="r" defTabSz="584200">
        <a:defRPr b="1" sz="1400">
          <a:solidFill>
            <a:schemeClr val="tx1"/>
          </a:solidFill>
          <a:latin typeface="+mn-lt"/>
          <a:ea typeface="+mn-ea"/>
          <a:cs typeface="+mn-cs"/>
          <a:sym typeface="Helvetica Neue"/>
        </a:defRPr>
      </a:lvl6pPr>
      <a:lvl7pPr indent="1371600" algn="r" defTabSz="584200">
        <a:defRPr b="1" sz="1400">
          <a:solidFill>
            <a:schemeClr val="tx1"/>
          </a:solidFill>
          <a:latin typeface="+mn-lt"/>
          <a:ea typeface="+mn-ea"/>
          <a:cs typeface="+mn-cs"/>
          <a:sym typeface="Helvetica Neue"/>
        </a:defRPr>
      </a:lvl7pPr>
      <a:lvl8pPr indent="1600200" algn="r" defTabSz="584200">
        <a:defRPr b="1" sz="1400">
          <a:solidFill>
            <a:schemeClr val="tx1"/>
          </a:solidFill>
          <a:latin typeface="+mn-lt"/>
          <a:ea typeface="+mn-ea"/>
          <a:cs typeface="+mn-cs"/>
          <a:sym typeface="Helvetica Neue"/>
        </a:defRPr>
      </a:lvl8pPr>
      <a:lvl9pPr indent="1828800" algn="r" defTabSz="584200">
        <a:defRPr b="1" sz="1400">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Individual Psychology and the Critical Integration of Spirituality</a:t>
            </a:r>
          </a:p>
        </p:txBody>
      </p:sp>
      <p:sp>
        <p:nvSpPr>
          <p:cNvPr id="39" name="Shape 39"/>
          <p:cNvSpPr/>
          <p:nvPr>
            <p:ph type="body" idx="1"/>
          </p:nvPr>
        </p:nvSpPr>
        <p:spPr>
          <a:prstGeom prst="rect">
            <a:avLst/>
          </a:prstGeom>
        </p:spPr>
        <p:txBody>
          <a:bodyPr/>
          <a:lstStyle/>
          <a:p>
            <a:pPr lvl="0">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Ben Rader, Psy D</a:t>
            </a:r>
            <a:endParaRPr sz="4200">
              <a:solidFill>
                <a:srgbClr val="73BFFF"/>
              </a:solidFill>
              <a:effectLst>
                <a:outerShdw sx="100000" sy="100000" kx="0" ky="0" algn="b" rotWithShape="0" blurRad="50800" dist="38100" dir="5400000">
                  <a:srgbClr val="000000"/>
                </a:outerShdw>
              </a:effectLst>
            </a:endParaRPr>
          </a:p>
          <a:p>
            <a:pPr lvl="0">
              <a:defRPr sz="1800">
                <a:solidFill>
                  <a:srgbClr val="000000"/>
                </a:solidFill>
                <a:effectLst/>
              </a:defRPr>
            </a:pPr>
            <a:r>
              <a:rPr sz="4200">
                <a:solidFill>
                  <a:srgbClr val="73BFFF"/>
                </a:solidFill>
                <a:effectLst>
                  <a:outerShdw sx="100000" sy="100000" kx="0" ky="0" algn="b" rotWithShape="0" blurRad="50800" dist="38100" dir="5400000">
                    <a:srgbClr val="000000"/>
                  </a:outerShdw>
                </a:effectLst>
              </a:rPr>
              <a:t>Milwaukee Affiliate for Social Living</a:t>
            </a:r>
            <a:endParaRPr sz="4200">
              <a:solidFill>
                <a:srgbClr val="73BFFF"/>
              </a:solidFill>
              <a:effectLst>
                <a:outerShdw sx="100000" sy="100000" kx="0" ky="0" algn="b" rotWithShape="0" blurRad="50800" dist="38100" dir="5400000">
                  <a:srgbClr val="000000"/>
                </a:outerShdw>
              </a:effectLst>
            </a:endParaRP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Quotable Quotes</a:t>
            </a:r>
          </a:p>
        </p:txBody>
      </p:sp>
      <p:sp>
        <p:nvSpPr>
          <p:cNvPr id="82" name="Shape 82"/>
          <p:cNvSpPr/>
          <p:nvPr/>
        </p:nvSpPr>
        <p:spPr>
          <a:xfrm>
            <a:off x="2095500" y="2819400"/>
            <a:ext cx="8813800" cy="5054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22" y="0"/>
                </a:moveTo>
                <a:cubicBezTo>
                  <a:pt x="279" y="0"/>
                  <a:pt x="0" y="486"/>
                  <a:pt x="0" y="1085"/>
                </a:cubicBezTo>
                <a:lnTo>
                  <a:pt x="0" y="16824"/>
                </a:lnTo>
                <a:cubicBezTo>
                  <a:pt x="0" y="17424"/>
                  <a:pt x="279" y="17910"/>
                  <a:pt x="622" y="17910"/>
                </a:cubicBezTo>
                <a:lnTo>
                  <a:pt x="961" y="17910"/>
                </a:lnTo>
                <a:lnTo>
                  <a:pt x="1494" y="21600"/>
                </a:lnTo>
                <a:lnTo>
                  <a:pt x="2027" y="17910"/>
                </a:lnTo>
                <a:lnTo>
                  <a:pt x="20978" y="17910"/>
                </a:lnTo>
                <a:cubicBezTo>
                  <a:pt x="21321" y="17910"/>
                  <a:pt x="21600" y="17424"/>
                  <a:pt x="21600" y="16824"/>
                </a:cubicBezTo>
                <a:lnTo>
                  <a:pt x="21600" y="1085"/>
                </a:lnTo>
                <a:cubicBezTo>
                  <a:pt x="21600" y="486"/>
                  <a:pt x="21321" y="0"/>
                  <a:pt x="20978" y="0"/>
                </a:cubicBezTo>
                <a:lnTo>
                  <a:pt x="622"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lgn="l">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“It was certainly a nonverbal, nonconceptual recognition in religious fervor in which the sacred uniting of man with the goal-setting God took place, as it still takes place today in every religious soul”</a:t>
            </a:r>
            <a:endParaRPr sz="3600">
              <a:solidFill>
                <a:srgbClr val="FFFFFF"/>
              </a:solidFill>
              <a:effectLst>
                <a:outerShdw sx="100000" sy="100000" kx="0" ky="0" algn="b" rotWithShape="0" blurRad="38100" dist="64529" dir="2700000">
                  <a:srgbClr val="000000">
                    <a:alpha val="48275"/>
                  </a:srgbClr>
                </a:outerShdw>
              </a:effectLst>
            </a:endParaRPr>
          </a:p>
          <a:p>
            <a:pPr lvl="0" algn="r">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Adler</a:t>
            </a:r>
            <a:endParaRPr sz="3600">
              <a:solidFill>
                <a:srgbClr val="FFFFFF"/>
              </a:solidFill>
              <a:effectLst>
                <a:outerShdw sx="100000" sy="100000" kx="0" ky="0" algn="b" rotWithShape="0" blurRad="38100" dist="64529" dir="2700000">
                  <a:srgbClr val="000000">
                    <a:alpha val="48275"/>
                  </a:srgbClr>
                </a:outerShdw>
              </a:effectLst>
            </a:endParaRP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Quotable Quotes</a:t>
            </a:r>
          </a:p>
        </p:txBody>
      </p:sp>
      <p:sp>
        <p:nvSpPr>
          <p:cNvPr id="85" name="Shape 85"/>
          <p:cNvSpPr/>
          <p:nvPr/>
        </p:nvSpPr>
        <p:spPr>
          <a:xfrm>
            <a:off x="1727200" y="3251200"/>
            <a:ext cx="9410700" cy="6032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3" y="0"/>
                </a:moveTo>
                <a:cubicBezTo>
                  <a:pt x="261" y="0"/>
                  <a:pt x="0" y="407"/>
                  <a:pt x="0" y="909"/>
                </a:cubicBezTo>
                <a:lnTo>
                  <a:pt x="0" y="16234"/>
                </a:lnTo>
                <a:cubicBezTo>
                  <a:pt x="0" y="16736"/>
                  <a:pt x="261" y="17144"/>
                  <a:pt x="583" y="17144"/>
                </a:cubicBezTo>
                <a:lnTo>
                  <a:pt x="1332" y="17144"/>
                </a:lnTo>
                <a:lnTo>
                  <a:pt x="1866" y="21600"/>
                </a:lnTo>
                <a:lnTo>
                  <a:pt x="2399" y="17144"/>
                </a:lnTo>
                <a:lnTo>
                  <a:pt x="21017" y="17144"/>
                </a:lnTo>
                <a:cubicBezTo>
                  <a:pt x="21339" y="17144"/>
                  <a:pt x="21600" y="16736"/>
                  <a:pt x="21600" y="16234"/>
                </a:cubicBezTo>
                <a:lnTo>
                  <a:pt x="21600" y="909"/>
                </a:lnTo>
                <a:cubicBezTo>
                  <a:pt x="21600" y="407"/>
                  <a:pt x="21339" y="0"/>
                  <a:pt x="21017" y="0"/>
                </a:cubicBezTo>
                <a:lnTo>
                  <a:pt x="583"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“Man as an ever-striving being could not be like God.  God, who is eternally complete, who directs the stars, who is the master of fates, who elevates man from his lowliness to Himself, who speaks from the cosmos to every human soul, is to date the most brilliant manifestation of the goal of perfection” </a:t>
            </a:r>
            <a:endParaRPr sz="3600">
              <a:solidFill>
                <a:srgbClr val="FFFFFF"/>
              </a:solidFill>
              <a:effectLst>
                <a:outerShdw sx="100000" sy="100000" kx="0" ky="0" algn="b" rotWithShape="0" blurRad="38100" dist="64529" dir="2700000">
                  <a:srgbClr val="000000">
                    <a:alpha val="48275"/>
                  </a:srgbClr>
                </a:outerShdw>
              </a:effectLst>
            </a:endParaRPr>
          </a:p>
          <a:p>
            <a:pPr lvl="0" algn="r">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Adler</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Quotable Quotes</a:t>
            </a:r>
          </a:p>
        </p:txBody>
      </p:sp>
      <p:sp>
        <p:nvSpPr>
          <p:cNvPr id="88" name="Shape 88"/>
          <p:cNvSpPr/>
          <p:nvPr/>
        </p:nvSpPr>
        <p:spPr>
          <a:xfrm>
            <a:off x="1282700" y="3035300"/>
            <a:ext cx="10083800" cy="5943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4" y="0"/>
                </a:moveTo>
                <a:cubicBezTo>
                  <a:pt x="244" y="0"/>
                  <a:pt x="0" y="413"/>
                  <a:pt x="0" y="923"/>
                </a:cubicBezTo>
                <a:lnTo>
                  <a:pt x="0" y="16200"/>
                </a:lnTo>
                <a:cubicBezTo>
                  <a:pt x="0" y="16710"/>
                  <a:pt x="244" y="17123"/>
                  <a:pt x="544" y="17123"/>
                </a:cubicBezTo>
                <a:lnTo>
                  <a:pt x="1143" y="17123"/>
                </a:lnTo>
                <a:lnTo>
                  <a:pt x="1415" y="21600"/>
                </a:lnTo>
                <a:lnTo>
                  <a:pt x="1687" y="17123"/>
                </a:lnTo>
                <a:lnTo>
                  <a:pt x="21056" y="17123"/>
                </a:lnTo>
                <a:cubicBezTo>
                  <a:pt x="21356" y="17123"/>
                  <a:pt x="21600" y="16710"/>
                  <a:pt x="21600" y="16200"/>
                </a:cubicBezTo>
                <a:lnTo>
                  <a:pt x="21600" y="923"/>
                </a:lnTo>
                <a:cubicBezTo>
                  <a:pt x="21600" y="413"/>
                  <a:pt x="21356" y="0"/>
                  <a:pt x="21056" y="0"/>
                </a:cubicBezTo>
                <a:lnTo>
                  <a:pt x="544"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“Psychology is, as a rule, convinced that man can free himself from his conflicts, or that the psychotherapeutic treatment can do so.  According to the religious view, redemption is brought about only by the gift of grace or salvation.”</a:t>
            </a:r>
            <a:endParaRPr sz="3600">
              <a:solidFill>
                <a:srgbClr val="FFFFFF"/>
              </a:solidFill>
              <a:effectLst>
                <a:outerShdw sx="100000" sy="100000" kx="0" ky="0" algn="b" rotWithShape="0" blurRad="38100" dist="64529" dir="2700000">
                  <a:srgbClr val="000000">
                    <a:alpha val="48275"/>
                  </a:srgbClr>
                </a:outerShdw>
              </a:effectLst>
            </a:endParaRPr>
          </a:p>
          <a:p>
            <a:pPr lvl="0" algn="r">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Jahn</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Major Points of Adler Essay</a:t>
            </a:r>
          </a:p>
        </p:txBody>
      </p:sp>
      <p:sp>
        <p:nvSpPr>
          <p:cNvPr id="91" name="Shape 91"/>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The God concept constitutes a divine goal and image of perfection for humans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Striving for power is distinguished from overcoming and striving for perfection </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From human striving are derived the individual’s attitude, thinking, and feeling (striving being primary)</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Major Points of Adler Essay</a:t>
            </a:r>
          </a:p>
        </p:txBody>
      </p:sp>
      <p:sp>
        <p:nvSpPr>
          <p:cNvPr id="94" name="Shape 94"/>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Individuals conceptualize God in distinctive and nuanced ways </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The evolving concept of God is shaped by individual and collective goals and needs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Through religion, human relations are sanctified</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Major Points of Adler Essay</a:t>
            </a:r>
          </a:p>
        </p:txBody>
      </p:sp>
      <p:sp>
        <p:nvSpPr>
          <p:cNvPr id="97" name="Shape 97"/>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One’s relative closeness to God tends to also be reflected in social interest </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Individual Psychology is less concerned with verbal expressions of feeling, than with the impact of actions over time (the fruits of one’s movements)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The individual strives for community, but also for an ideal community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Under the aspect of eternity...</a:t>
            </a:r>
          </a:p>
        </p:txBody>
      </p:sp>
      <p:pic>
        <p:nvPicPr>
          <p:cNvPr id="100" name="&amp;sa=U&amp;ei=1QtgVPuyCoSxyQT8h4JQ&amp;ved=0CDQQ9QEwDw&amp;sig2=N1XCtulOaAGrmoYiNJ7L1w&amp;usg=AFQjCNHT0oq4iz4HIVIE-NI1Z3A1KyOgIw.png"/>
          <p:cNvPicPr/>
          <p:nvPr/>
        </p:nvPicPr>
        <p:blipFill>
          <a:blip r:embed="rId2">
            <a:extLst/>
          </a:blip>
          <a:stretch>
            <a:fillRect/>
          </a:stretch>
        </p:blipFill>
        <p:spPr>
          <a:xfrm>
            <a:off x="977900" y="3352800"/>
            <a:ext cx="8089900" cy="6148324"/>
          </a:xfrm>
          <a:prstGeom prst="rect">
            <a:avLst/>
          </a:prstGeom>
          <a:ln w="12700">
            <a:miter lim="400000"/>
          </a:ln>
        </p:spPr>
      </p:pic>
      <p:pic>
        <p:nvPicPr>
          <p:cNvPr id="101" name="&amp;sa=U&amp;ei=1QtgVPuyCoSxyQT8h4JQ&amp;ved=0CBwQ9QEwAw&amp;sig2=-FCQGlf9iOPiypOFE8Q-vw&amp;usg=AFQjCNGdCwCz7srVbvEDxyuUNhXwiB23jg.png"/>
          <p:cNvPicPr/>
          <p:nvPr/>
        </p:nvPicPr>
        <p:blipFill>
          <a:blip r:embed="rId3">
            <a:extLst/>
          </a:blip>
          <a:stretch>
            <a:fillRect/>
          </a:stretch>
        </p:blipFill>
        <p:spPr>
          <a:xfrm>
            <a:off x="7167032" y="1943100"/>
            <a:ext cx="4724401" cy="3543300"/>
          </a:xfrm>
          <a:prstGeom prst="rect">
            <a:avLst/>
          </a:prstGeom>
          <a:ln w="12700">
            <a:miter lim="400000"/>
          </a:ln>
        </p:spPr>
      </p:pic>
      <p:pic>
        <p:nvPicPr>
          <p:cNvPr id="102" name="&amp;sa=U&amp;ei=jQxgVJKoHYGxyASakICoCQ&amp;ved=0CC4Q9QEwDA&amp;sig2=9Vw12vWJdIx68aZyPpvb_w&amp;usg=AFQjCNHO3TAeDg_rCaL2_7FdrpOEotaYHw.png"/>
          <p:cNvPicPr/>
          <p:nvPr/>
        </p:nvPicPr>
        <p:blipFill>
          <a:blip r:embed="rId4">
            <a:extLst/>
          </a:blip>
          <a:stretch>
            <a:fillRect/>
          </a:stretch>
        </p:blipFill>
        <p:spPr>
          <a:xfrm>
            <a:off x="10909447" y="4610100"/>
            <a:ext cx="1269706" cy="1269853"/>
          </a:xfrm>
          <a:prstGeom prst="rect">
            <a:avLst/>
          </a:prstGeom>
          <a:ln w="12700">
            <a:miter lim="400000"/>
          </a:ln>
        </p:spPr>
      </p:pic>
      <p:pic>
        <p:nvPicPr>
          <p:cNvPr id="103" name="ThePyramids.png"/>
          <p:cNvPicPr/>
          <p:nvPr/>
        </p:nvPicPr>
        <p:blipFill>
          <a:blip r:embed="rId5">
            <a:extLst/>
          </a:blip>
          <a:stretch>
            <a:fillRect/>
          </a:stretch>
        </p:blipFill>
        <p:spPr>
          <a:xfrm>
            <a:off x="11042657" y="6146800"/>
            <a:ext cx="1498587" cy="1498600"/>
          </a:xfrm>
          <a:prstGeom prst="rect">
            <a:avLst/>
          </a:prstGeom>
          <a:ln w="12700">
            <a:miter lim="400000"/>
          </a:ln>
        </p:spPr>
      </p:pic>
      <p:pic>
        <p:nvPicPr>
          <p:cNvPr id="104" name="&amp;sa=U&amp;ei=qA1gVImiBouzyATVq4L4CQ&amp;ved=0CBYQ9QEwAA&amp;sig2=C4meo033xrES6IxcY_xiZg&amp;usg=AFQjCNHlSd95VmAEdUpE29gc-N_UXye8xQ.png"/>
          <p:cNvPicPr/>
          <p:nvPr/>
        </p:nvPicPr>
        <p:blipFill>
          <a:blip r:embed="rId6">
            <a:extLst/>
          </a:blip>
          <a:stretch>
            <a:fillRect/>
          </a:stretch>
        </p:blipFill>
        <p:spPr>
          <a:xfrm>
            <a:off x="9423547" y="5753100"/>
            <a:ext cx="1257153" cy="1104900"/>
          </a:xfrm>
          <a:prstGeom prst="rect">
            <a:avLst/>
          </a:prstGeom>
          <a:ln w="12700">
            <a:miter lim="400000"/>
          </a:ln>
        </p:spPr>
      </p:pic>
      <p:pic>
        <p:nvPicPr>
          <p:cNvPr id="105" name="prime-global-cities-index-eurozone-crisis-knight-frank-luxury-home-prices-prime-proerty-price-index-luxury-housing-markets-worldwide-jakarta-real-estate-market-bangkok-property-market-james-prince-589.png"/>
          <p:cNvPicPr/>
          <p:nvPr/>
        </p:nvPicPr>
        <p:blipFill>
          <a:blip r:embed="rId7">
            <a:extLst/>
          </a:blip>
          <a:stretch>
            <a:fillRect/>
          </a:stretch>
        </p:blipFill>
        <p:spPr>
          <a:xfrm>
            <a:off x="9004205" y="7251700"/>
            <a:ext cx="2095690" cy="1971279"/>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COMMON SENSE &amp; PRIVATE LOGIC</a:t>
            </a:r>
          </a:p>
        </p:txBody>
      </p:sp>
      <p:pic>
        <p:nvPicPr>
          <p:cNvPr id="108" name="thoughtbubble.png"/>
          <p:cNvPicPr/>
          <p:nvPr/>
        </p:nvPicPr>
        <p:blipFill>
          <a:blip r:embed="rId2">
            <a:alphaModFix amt="40000"/>
            <a:extLst/>
          </a:blip>
          <a:stretch>
            <a:fillRect/>
          </a:stretch>
        </p:blipFill>
        <p:spPr>
          <a:xfrm>
            <a:off x="495300" y="2080074"/>
            <a:ext cx="5478997" cy="4292601"/>
          </a:xfrm>
          <a:prstGeom prst="rect">
            <a:avLst/>
          </a:prstGeom>
          <a:ln w="12700">
            <a:miter lim="400000"/>
          </a:ln>
        </p:spPr>
      </p:pic>
      <p:pic>
        <p:nvPicPr>
          <p:cNvPr id="109" name="cartoon-thought-bubble-md.png"/>
          <p:cNvPicPr/>
          <p:nvPr/>
        </p:nvPicPr>
        <p:blipFill>
          <a:blip r:embed="rId3">
            <a:alphaModFix amt="50000"/>
            <a:extLst/>
          </a:blip>
          <a:stretch>
            <a:fillRect/>
          </a:stretch>
        </p:blipFill>
        <p:spPr>
          <a:xfrm>
            <a:off x="7124700" y="2082800"/>
            <a:ext cx="5363883" cy="4559300"/>
          </a:xfrm>
          <a:prstGeom prst="rect">
            <a:avLst/>
          </a:prstGeom>
          <a:ln w="12700">
            <a:miter lim="400000"/>
          </a:ln>
        </p:spPr>
      </p:pic>
      <p:pic>
        <p:nvPicPr>
          <p:cNvPr id="110" name="ManThinking.png"/>
          <p:cNvPicPr/>
          <p:nvPr/>
        </p:nvPicPr>
        <p:blipFill>
          <a:blip r:embed="rId4">
            <a:extLst/>
          </a:blip>
          <a:srcRect l="20009" t="9553" r="7395" b="18253"/>
          <a:stretch>
            <a:fillRect/>
          </a:stretch>
        </p:blipFill>
        <p:spPr>
          <a:xfrm>
            <a:off x="5080000" y="6756400"/>
            <a:ext cx="5181600" cy="3429000"/>
          </a:xfrm>
          <a:prstGeom prst="rect">
            <a:avLst/>
          </a:prstGeom>
          <a:ln w="12700">
            <a:miter lim="400000"/>
          </a:ln>
        </p:spPr>
      </p:pic>
      <p:pic>
        <p:nvPicPr>
          <p:cNvPr id="111" name=""/>
          <p:cNvPicPr/>
          <p:nvPr/>
        </p:nvPicPr>
        <p:blipFill>
          <a:blip r:embed="rId5">
            <a:extLst/>
          </a:blip>
          <a:stretch>
            <a:fillRect/>
          </a:stretch>
        </p:blipFill>
        <p:spPr>
          <a:xfrm>
            <a:off x="4915110" y="4437100"/>
            <a:ext cx="3339680" cy="1933500"/>
          </a:xfrm>
          <a:prstGeom prst="rect">
            <a:avLst/>
          </a:prstGeom>
          <a:effectLst>
            <a:outerShdw sx="100000" sy="100000" kx="0" ky="0" algn="b" rotWithShape="0" blurRad="101600" dist="0" dir="5400000">
              <a:srgbClr val="000000">
                <a:alpha val="50000"/>
              </a:srgbClr>
            </a:outerShdw>
          </a:effectLst>
        </p:spPr>
      </p:pic>
      <p:pic>
        <p:nvPicPr>
          <p:cNvPr id="112" name=""/>
          <p:cNvPicPr/>
          <p:nvPr/>
        </p:nvPicPr>
        <p:blipFill>
          <a:blip r:embed="rId6">
            <a:extLst/>
          </a:blip>
          <a:stretch>
            <a:fillRect/>
          </a:stretch>
        </p:blipFill>
        <p:spPr>
          <a:xfrm>
            <a:off x="8661400" y="3048000"/>
            <a:ext cx="1892300" cy="2540000"/>
          </a:xfrm>
          <a:prstGeom prst="rect">
            <a:avLst/>
          </a:prstGeom>
        </p:spPr>
      </p:pic>
      <p:pic>
        <p:nvPicPr>
          <p:cNvPr id="113" name=""/>
          <p:cNvPicPr/>
          <p:nvPr/>
        </p:nvPicPr>
        <p:blipFill>
          <a:blip r:embed="rId7">
            <a:extLst/>
          </a:blip>
          <a:stretch>
            <a:fillRect/>
          </a:stretch>
        </p:blipFill>
        <p:spPr>
          <a:xfrm>
            <a:off x="2032000" y="2946400"/>
            <a:ext cx="2035274" cy="2057400"/>
          </a:xfrm>
          <a:prstGeom prst="rect">
            <a:avLst/>
          </a:prstGeom>
        </p:spPr>
      </p:pic>
      <p:sp>
        <p:nvSpPr>
          <p:cNvPr id="114" name="Shape 114"/>
          <p:cNvSpPr/>
          <p:nvPr/>
        </p:nvSpPr>
        <p:spPr>
          <a:xfrm>
            <a:off x="1276139" y="5575300"/>
            <a:ext cx="3501703" cy="749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Impact"/>
                <a:ea typeface="Impact"/>
                <a:cs typeface="Impact"/>
                <a:sym typeface="Impact"/>
              </a:defRPr>
            </a:lvl1p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Common Sense</a:t>
            </a:r>
          </a:p>
        </p:txBody>
      </p:sp>
      <p:sp>
        <p:nvSpPr>
          <p:cNvPr id="115" name="Shape 115"/>
          <p:cNvSpPr/>
          <p:nvPr/>
        </p:nvSpPr>
        <p:spPr>
          <a:xfrm>
            <a:off x="8339973" y="5314950"/>
            <a:ext cx="3877438" cy="190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Zapfino"/>
                <a:ea typeface="Zapfino"/>
                <a:cs typeface="Zapfino"/>
                <a:sym typeface="Zapfino"/>
              </a:defRPr>
            </a:lvl1p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private logic</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xfrm>
            <a:off x="431800" y="38100"/>
            <a:ext cx="11430000" cy="2438400"/>
          </a:xfrm>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Model for healthy v. pathological striving</a:t>
            </a:r>
          </a:p>
        </p:txBody>
      </p:sp>
      <p:sp>
        <p:nvSpPr>
          <p:cNvPr id="118" name="Shape 118"/>
          <p:cNvSpPr/>
          <p:nvPr/>
        </p:nvSpPr>
        <p:spPr>
          <a:xfrm>
            <a:off x="5257800" y="7823200"/>
            <a:ext cx="1270000" cy="1841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10800" y="0"/>
                </a:lnTo>
                <a:close/>
              </a:path>
            </a:pathLst>
          </a:custGeom>
          <a:solidFill>
            <a:srgbClr val="FFFFFF"/>
          </a:solidFill>
          <a:ln w="12700">
            <a:miter lim="400000"/>
          </a:ln>
          <a:effectLst>
            <a:outerShdw sx="100000" sy="100000" kx="0" ky="0" algn="b" rotWithShape="0" blurRad="25400" dist="12700" dir="16200000">
              <a:srgbClr val="000000">
                <a:alpha val="50000"/>
              </a:srgbClr>
            </a:outerShdw>
          </a:effectLst>
        </p:spPr>
        <p:txBody>
          <a:bodyPr lIns="0" tIns="0" rIns="0" bIns="0" anchor="ctr"/>
          <a:lstStyle/>
          <a:p>
            <a:pPr lvl="0">
              <a:defRPr sz="3600"/>
            </a:pPr>
          </a:p>
        </p:txBody>
      </p:sp>
      <p:sp>
        <p:nvSpPr>
          <p:cNvPr id="119" name="Shape 119"/>
          <p:cNvSpPr/>
          <p:nvPr/>
        </p:nvSpPr>
        <p:spPr>
          <a:xfrm flipH="1">
            <a:off x="8204200" y="4013200"/>
            <a:ext cx="516468" cy="520700"/>
          </a:xfrm>
          <a:prstGeom prst="line">
            <a:avLst/>
          </a:prstGeom>
          <a:ln w="25400">
            <a:solidFill>
              <a:srgbClr val="FFFFFF"/>
            </a:solidFill>
            <a:miter lim="400000"/>
            <a:headEnd type="stealth"/>
          </a:ln>
        </p:spPr>
        <p:txBody>
          <a:bodyPr lIns="0" tIns="0" rIns="0" bIns="0"/>
          <a:lstStyle/>
          <a:p>
            <a:pPr lvl="0" algn="l" defTabSz="457200">
              <a:defRPr sz="1200">
                <a:solidFill>
                  <a:srgbClr val="000000"/>
                </a:solidFill>
                <a:effectLst/>
                <a:latin typeface="Helvetica"/>
                <a:ea typeface="Helvetica"/>
                <a:cs typeface="Helvetica"/>
                <a:sym typeface="Helvetica"/>
              </a:defRPr>
            </a:pPr>
          </a:p>
        </p:txBody>
      </p:sp>
      <p:sp>
        <p:nvSpPr>
          <p:cNvPr id="120" name="Shape 120"/>
          <p:cNvSpPr/>
          <p:nvPr/>
        </p:nvSpPr>
        <p:spPr>
          <a:xfrm flipH="1">
            <a:off x="6400799" y="6324600"/>
            <a:ext cx="4038601" cy="2667000"/>
          </a:xfrm>
          <a:prstGeom prst="line">
            <a:avLst/>
          </a:prstGeom>
          <a:ln w="25400">
            <a:solidFill>
              <a:srgbClr val="FFFFFF"/>
            </a:solidFill>
            <a:miter lim="400000"/>
            <a:headEnd type="stealth"/>
          </a:ln>
        </p:spPr>
        <p:txBody>
          <a:bodyPr lIns="0" tIns="0" rIns="0" bIns="0"/>
          <a:lstStyle/>
          <a:p>
            <a:pPr lvl="0" algn="l" defTabSz="457200">
              <a:defRPr sz="1200">
                <a:solidFill>
                  <a:srgbClr val="000000"/>
                </a:solidFill>
                <a:effectLst/>
                <a:latin typeface="Helvetica"/>
                <a:ea typeface="Helvetica"/>
                <a:cs typeface="Helvetica"/>
                <a:sym typeface="Helvetica"/>
              </a:defRPr>
            </a:pPr>
          </a:p>
        </p:txBody>
      </p:sp>
      <p:sp>
        <p:nvSpPr>
          <p:cNvPr id="121" name="Shape 121"/>
          <p:cNvSpPr/>
          <p:nvPr/>
        </p:nvSpPr>
        <p:spPr>
          <a:xfrm flipH="1">
            <a:off x="6299200" y="6134100"/>
            <a:ext cx="2730500" cy="2552700"/>
          </a:xfrm>
          <a:prstGeom prst="line">
            <a:avLst/>
          </a:prstGeom>
          <a:ln w="25400">
            <a:solidFill>
              <a:srgbClr val="FFFFFF"/>
            </a:solidFill>
            <a:miter lim="400000"/>
            <a:headEnd type="stealth"/>
          </a:ln>
        </p:spPr>
        <p:txBody>
          <a:bodyPr lIns="0" tIns="0" rIns="0" bIns="0"/>
          <a:lstStyle/>
          <a:p>
            <a:pPr lvl="0" algn="l" defTabSz="457200">
              <a:defRPr sz="1200">
                <a:solidFill>
                  <a:srgbClr val="000000"/>
                </a:solidFill>
                <a:effectLst/>
                <a:latin typeface="Helvetica"/>
                <a:ea typeface="Helvetica"/>
                <a:cs typeface="Helvetica"/>
                <a:sym typeface="Helvetica"/>
              </a:defRPr>
            </a:pPr>
          </a:p>
        </p:txBody>
      </p:sp>
      <p:sp>
        <p:nvSpPr>
          <p:cNvPr id="122" name="Shape 122"/>
          <p:cNvSpPr/>
          <p:nvPr/>
        </p:nvSpPr>
        <p:spPr>
          <a:xfrm flipH="1">
            <a:off x="6197600" y="5854700"/>
            <a:ext cx="1206500" cy="2578100"/>
          </a:xfrm>
          <a:prstGeom prst="line">
            <a:avLst/>
          </a:prstGeom>
          <a:ln w="25400">
            <a:solidFill>
              <a:srgbClr val="FFFFFF"/>
            </a:solidFill>
            <a:miter lim="400000"/>
            <a:headEnd type="stealth"/>
          </a:ln>
        </p:spPr>
        <p:txBody>
          <a:bodyPr lIns="0" tIns="0" rIns="0" bIns="0"/>
          <a:lstStyle/>
          <a:p>
            <a:pPr lvl="0" algn="l" defTabSz="457200">
              <a:defRPr sz="1200">
                <a:solidFill>
                  <a:srgbClr val="000000"/>
                </a:solidFill>
                <a:effectLst/>
                <a:latin typeface="Helvetica"/>
                <a:ea typeface="Helvetica"/>
                <a:cs typeface="Helvetica"/>
                <a:sym typeface="Helvetica"/>
              </a:defRPr>
            </a:pPr>
          </a:p>
        </p:txBody>
      </p:sp>
      <p:sp>
        <p:nvSpPr>
          <p:cNvPr id="123" name="Shape 123"/>
          <p:cNvSpPr/>
          <p:nvPr/>
        </p:nvSpPr>
        <p:spPr>
          <a:xfrm flipH="1">
            <a:off x="1828799" y="3793066"/>
            <a:ext cx="1828801" cy="1134534"/>
          </a:xfrm>
          <a:prstGeom prst="line">
            <a:avLst/>
          </a:prstGeom>
          <a:ln w="76200">
            <a:solidFill>
              <a:srgbClr val="FFFFFF"/>
            </a:solidFill>
            <a:miter lim="400000"/>
            <a:headEnd type="stealth"/>
          </a:ln>
        </p:spPr>
        <p:txBody>
          <a:bodyPr lIns="0" tIns="0" rIns="0" bIns="0" anchor="ctr"/>
          <a:lstStyle/>
          <a:p>
            <a:pPr lvl="0" algn="l" defTabSz="457200">
              <a:defRPr sz="1200">
                <a:solidFill>
                  <a:srgbClr val="000000"/>
                </a:solidFill>
                <a:effectLst/>
                <a:latin typeface="Helvetica"/>
                <a:ea typeface="Helvetica"/>
                <a:cs typeface="Helvetica"/>
                <a:sym typeface="Helvetica"/>
              </a:defRPr>
            </a:pPr>
          </a:p>
        </p:txBody>
      </p:sp>
      <p:sp>
        <p:nvSpPr>
          <p:cNvPr id="124" name="Shape 124"/>
          <p:cNvSpPr/>
          <p:nvPr/>
        </p:nvSpPr>
        <p:spPr>
          <a:xfrm flipH="1">
            <a:off x="2844800" y="3784600"/>
            <a:ext cx="1028700" cy="2438400"/>
          </a:xfrm>
          <a:prstGeom prst="line">
            <a:avLst/>
          </a:prstGeom>
          <a:ln w="76200">
            <a:solidFill>
              <a:srgbClr val="FFFFFF"/>
            </a:solidFill>
            <a:miter lim="400000"/>
            <a:headEnd type="stealth"/>
          </a:ln>
        </p:spPr>
        <p:txBody>
          <a:bodyPr lIns="0" tIns="0" rIns="0" bIns="0" anchor="ctr"/>
          <a:lstStyle/>
          <a:p>
            <a:pPr lvl="0" algn="l" defTabSz="457200">
              <a:defRPr sz="1200">
                <a:solidFill>
                  <a:srgbClr val="000000"/>
                </a:solidFill>
                <a:effectLst/>
                <a:latin typeface="Helvetica"/>
                <a:ea typeface="Helvetica"/>
                <a:cs typeface="Helvetica"/>
                <a:sym typeface="Helvetica"/>
              </a:defRPr>
            </a:pPr>
          </a:p>
        </p:txBody>
      </p:sp>
      <p:sp>
        <p:nvSpPr>
          <p:cNvPr id="125" name="Shape 125"/>
          <p:cNvSpPr/>
          <p:nvPr/>
        </p:nvSpPr>
        <p:spPr>
          <a:xfrm>
            <a:off x="4030133" y="3657600"/>
            <a:ext cx="1303867" cy="2506134"/>
          </a:xfrm>
          <a:prstGeom prst="line">
            <a:avLst/>
          </a:prstGeom>
          <a:ln w="76200">
            <a:solidFill>
              <a:srgbClr val="FFFFFF"/>
            </a:solidFill>
            <a:miter lim="400000"/>
            <a:headEnd type="stealth"/>
          </a:ln>
        </p:spPr>
        <p:txBody>
          <a:bodyPr lIns="0" tIns="0" rIns="0" bIns="0" anchor="ctr"/>
          <a:lstStyle/>
          <a:p>
            <a:pPr lvl="0" algn="l" defTabSz="457200">
              <a:defRPr sz="1200">
                <a:solidFill>
                  <a:srgbClr val="000000"/>
                </a:solidFill>
                <a:effectLst/>
                <a:latin typeface="Helvetica"/>
                <a:ea typeface="Helvetica"/>
                <a:cs typeface="Helvetica"/>
                <a:sym typeface="Helvetica"/>
              </a:defRPr>
            </a:pPr>
          </a:p>
        </p:txBody>
      </p:sp>
      <p:sp>
        <p:nvSpPr>
          <p:cNvPr id="126" name="Shape 126"/>
          <p:cNvSpPr/>
          <p:nvPr/>
        </p:nvSpPr>
        <p:spPr>
          <a:xfrm>
            <a:off x="5295900" y="7010400"/>
            <a:ext cx="139700" cy="1422400"/>
          </a:xfrm>
          <a:prstGeom prst="line">
            <a:avLst/>
          </a:prstGeom>
          <a:ln w="76200">
            <a:solidFill>
              <a:srgbClr val="FFFFFF"/>
            </a:solidFill>
            <a:miter lim="400000"/>
            <a:headEnd type="stealth"/>
          </a:ln>
        </p:spPr>
        <p:txBody>
          <a:bodyPr lIns="0" tIns="0" rIns="0" bIns="0" anchor="ctr"/>
          <a:lstStyle/>
          <a:p>
            <a:pPr lvl="0" algn="l" defTabSz="457200">
              <a:defRPr sz="1200">
                <a:solidFill>
                  <a:srgbClr val="000000"/>
                </a:solidFill>
                <a:effectLst/>
                <a:latin typeface="Helvetica"/>
                <a:ea typeface="Helvetica"/>
                <a:cs typeface="Helvetica"/>
                <a:sym typeface="Helvetica"/>
              </a:defRPr>
            </a:pPr>
          </a:p>
        </p:txBody>
      </p:sp>
      <p:sp>
        <p:nvSpPr>
          <p:cNvPr id="127" name="Shape 127"/>
          <p:cNvSpPr/>
          <p:nvPr/>
        </p:nvSpPr>
        <p:spPr>
          <a:xfrm>
            <a:off x="3225800" y="6680200"/>
            <a:ext cx="2108200" cy="1892300"/>
          </a:xfrm>
          <a:prstGeom prst="line">
            <a:avLst/>
          </a:prstGeom>
          <a:ln w="76200">
            <a:solidFill>
              <a:srgbClr val="FFFFFF"/>
            </a:solidFill>
            <a:miter lim="400000"/>
            <a:headEnd type="stealth"/>
          </a:ln>
        </p:spPr>
        <p:txBody>
          <a:bodyPr lIns="0" tIns="0" rIns="0" bIns="0" anchor="ctr"/>
          <a:lstStyle/>
          <a:p>
            <a:pPr lvl="0" algn="l" defTabSz="457200">
              <a:defRPr sz="1200">
                <a:solidFill>
                  <a:srgbClr val="000000"/>
                </a:solidFill>
                <a:effectLst/>
                <a:latin typeface="Helvetica"/>
                <a:ea typeface="Helvetica"/>
                <a:cs typeface="Helvetica"/>
                <a:sym typeface="Helvetica"/>
              </a:defRPr>
            </a:pPr>
          </a:p>
        </p:txBody>
      </p:sp>
      <p:sp>
        <p:nvSpPr>
          <p:cNvPr id="128" name="Shape 128"/>
          <p:cNvSpPr/>
          <p:nvPr/>
        </p:nvSpPr>
        <p:spPr>
          <a:xfrm>
            <a:off x="939800" y="6324600"/>
            <a:ext cx="4406900" cy="2540001"/>
          </a:xfrm>
          <a:prstGeom prst="line">
            <a:avLst/>
          </a:prstGeom>
          <a:ln w="76200">
            <a:solidFill>
              <a:srgbClr val="FFFFFF"/>
            </a:solidFill>
            <a:miter lim="400000"/>
            <a:headEnd type="stealth"/>
          </a:ln>
        </p:spPr>
        <p:txBody>
          <a:bodyPr lIns="0" tIns="0" rIns="0" bIns="0" anchor="ctr"/>
          <a:lstStyle/>
          <a:p>
            <a:pPr lvl="0" algn="l" defTabSz="457200">
              <a:defRPr sz="1200">
                <a:solidFill>
                  <a:srgbClr val="000000"/>
                </a:solidFill>
                <a:effectLst/>
                <a:latin typeface="Helvetica"/>
                <a:ea typeface="Helvetica"/>
                <a:cs typeface="Helvetica"/>
                <a:sym typeface="Helvetica"/>
              </a:defRPr>
            </a:pPr>
          </a:p>
        </p:txBody>
      </p:sp>
      <p:sp>
        <p:nvSpPr>
          <p:cNvPr id="129" name="Shape 129"/>
          <p:cNvSpPr/>
          <p:nvPr/>
        </p:nvSpPr>
        <p:spPr>
          <a:xfrm flipH="1">
            <a:off x="8928100" y="4064000"/>
            <a:ext cx="21167" cy="482600"/>
          </a:xfrm>
          <a:prstGeom prst="line">
            <a:avLst/>
          </a:prstGeom>
          <a:ln w="25400">
            <a:solidFill>
              <a:srgbClr val="FFFFFF"/>
            </a:solidFill>
            <a:miter lim="400000"/>
            <a:headEnd type="stealth"/>
          </a:ln>
        </p:spPr>
        <p:txBody>
          <a:bodyPr lIns="0" tIns="0" rIns="0" bIns="0"/>
          <a:lstStyle/>
          <a:p>
            <a:pPr lvl="0" algn="l" defTabSz="457200">
              <a:defRPr sz="1200">
                <a:solidFill>
                  <a:srgbClr val="000000"/>
                </a:solidFill>
                <a:effectLst/>
                <a:latin typeface="Helvetica"/>
                <a:ea typeface="Helvetica"/>
                <a:cs typeface="Helvetica"/>
                <a:sym typeface="Helvetica"/>
              </a:defRPr>
            </a:pPr>
          </a:p>
        </p:txBody>
      </p:sp>
      <p:sp>
        <p:nvSpPr>
          <p:cNvPr id="130" name="Shape 130"/>
          <p:cNvSpPr/>
          <p:nvPr/>
        </p:nvSpPr>
        <p:spPr>
          <a:xfrm>
            <a:off x="9266766" y="4064000"/>
            <a:ext cx="1490135" cy="914400"/>
          </a:xfrm>
          <a:prstGeom prst="line">
            <a:avLst/>
          </a:prstGeom>
          <a:ln w="25400">
            <a:solidFill>
              <a:srgbClr val="FFFFFF"/>
            </a:solidFill>
            <a:miter lim="400000"/>
            <a:headEnd type="stealth"/>
          </a:ln>
        </p:spPr>
        <p:txBody>
          <a:bodyPr lIns="0" tIns="0" rIns="0" bIns="0"/>
          <a:lstStyle/>
          <a:p>
            <a:pPr lvl="0" algn="l" defTabSz="457200">
              <a:defRPr sz="1200">
                <a:solidFill>
                  <a:srgbClr val="000000"/>
                </a:solidFill>
                <a:effectLst/>
                <a:latin typeface="Helvetica"/>
                <a:ea typeface="Helvetica"/>
                <a:cs typeface="Helvetica"/>
                <a:sym typeface="Helvetica"/>
              </a:defRPr>
            </a:pPr>
          </a:p>
        </p:txBody>
      </p:sp>
      <p:sp>
        <p:nvSpPr>
          <p:cNvPr id="131" name="Shape 131"/>
          <p:cNvSpPr/>
          <p:nvPr/>
        </p:nvSpPr>
        <p:spPr>
          <a:xfrm flipH="1">
            <a:off x="6248399" y="2082800"/>
            <a:ext cx="33868" cy="5689600"/>
          </a:xfrm>
          <a:prstGeom prst="line">
            <a:avLst/>
          </a:prstGeom>
          <a:ln w="101600">
            <a:solidFill>
              <a:srgbClr val="FFFFFF"/>
            </a:solidFill>
            <a:miter lim="400000"/>
          </a:ln>
        </p:spPr>
        <p:txBody>
          <a:bodyPr lIns="0" tIns="0" rIns="0" bIns="0" anchor="ctr"/>
          <a:lstStyle/>
          <a:p>
            <a:pPr lvl="0" algn="l" defTabSz="457200">
              <a:defRPr sz="1200">
                <a:solidFill>
                  <a:srgbClr val="000000"/>
                </a:solidFill>
                <a:effectLst/>
                <a:latin typeface="Helvetica"/>
                <a:ea typeface="Helvetica"/>
                <a:cs typeface="Helvetica"/>
                <a:sym typeface="Helvetica"/>
              </a:defRPr>
            </a:pPr>
          </a:p>
        </p:txBody>
      </p:sp>
      <p:pic>
        <p:nvPicPr>
          <p:cNvPr id="132" name=""/>
          <p:cNvPicPr/>
          <p:nvPr/>
        </p:nvPicPr>
        <p:blipFill>
          <a:blip r:embed="rId2">
            <a:extLst/>
          </a:blip>
          <a:stretch>
            <a:fillRect/>
          </a:stretch>
        </p:blipFill>
        <p:spPr>
          <a:xfrm>
            <a:off x="2971800" y="2025650"/>
            <a:ext cx="1816100" cy="1828800"/>
          </a:xfrm>
          <a:prstGeom prst="rect">
            <a:avLst/>
          </a:prstGeom>
        </p:spPr>
      </p:pic>
      <p:pic>
        <p:nvPicPr>
          <p:cNvPr id="133" name=""/>
          <p:cNvPicPr/>
          <p:nvPr/>
        </p:nvPicPr>
        <p:blipFill>
          <a:blip r:embed="rId3">
            <a:extLst/>
          </a:blip>
          <a:stretch>
            <a:fillRect/>
          </a:stretch>
        </p:blipFill>
        <p:spPr>
          <a:xfrm>
            <a:off x="8445500" y="2311400"/>
            <a:ext cx="1092200" cy="1566111"/>
          </a:xfrm>
          <a:prstGeom prst="rect">
            <a:avLst/>
          </a:prstGeom>
        </p:spPr>
      </p:pic>
      <p:pic>
        <p:nvPicPr>
          <p:cNvPr id="134" name=""/>
          <p:cNvPicPr/>
          <p:nvPr/>
        </p:nvPicPr>
        <p:blipFill>
          <a:blip r:embed="rId4">
            <a:extLst/>
          </a:blip>
          <a:stretch>
            <a:fillRect/>
          </a:stretch>
        </p:blipFill>
        <p:spPr>
          <a:xfrm>
            <a:off x="24178" y="4197719"/>
            <a:ext cx="1936263" cy="1968501"/>
          </a:xfrm>
          <a:prstGeom prst="rect">
            <a:avLst/>
          </a:prstGeom>
        </p:spPr>
      </p:pic>
      <p:pic>
        <p:nvPicPr>
          <p:cNvPr id="135" name=""/>
          <p:cNvPicPr/>
          <p:nvPr/>
        </p:nvPicPr>
        <p:blipFill>
          <a:blip r:embed="rId5">
            <a:extLst/>
          </a:blip>
          <a:stretch>
            <a:fillRect/>
          </a:stretch>
        </p:blipFill>
        <p:spPr>
          <a:xfrm>
            <a:off x="2438239" y="4808426"/>
            <a:ext cx="1693441" cy="1562101"/>
          </a:xfrm>
          <a:prstGeom prst="rect">
            <a:avLst/>
          </a:prstGeom>
        </p:spPr>
      </p:pic>
      <p:pic>
        <p:nvPicPr>
          <p:cNvPr id="136" name=""/>
          <p:cNvPicPr/>
          <p:nvPr/>
        </p:nvPicPr>
        <p:blipFill>
          <a:blip r:embed="rId6">
            <a:extLst/>
          </a:blip>
          <a:stretch>
            <a:fillRect/>
          </a:stretch>
        </p:blipFill>
        <p:spPr>
          <a:xfrm>
            <a:off x="4537827" y="4889029"/>
            <a:ext cx="1974131" cy="1778001"/>
          </a:xfrm>
          <a:prstGeom prst="rect">
            <a:avLst/>
          </a:prstGeom>
        </p:spPr>
      </p:pic>
      <p:pic>
        <p:nvPicPr>
          <p:cNvPr id="137" name=""/>
          <p:cNvPicPr/>
          <p:nvPr/>
        </p:nvPicPr>
        <p:blipFill>
          <a:blip r:embed="rId7">
            <a:extLst/>
          </a:blip>
          <a:stretch>
            <a:fillRect/>
          </a:stretch>
        </p:blipFill>
        <p:spPr>
          <a:xfrm>
            <a:off x="8445637" y="4546600"/>
            <a:ext cx="1772372" cy="1193800"/>
          </a:xfrm>
          <a:prstGeom prst="rect">
            <a:avLst/>
          </a:prstGeom>
        </p:spPr>
      </p:pic>
      <p:pic>
        <p:nvPicPr>
          <p:cNvPr id="138" name=""/>
          <p:cNvPicPr/>
          <p:nvPr/>
        </p:nvPicPr>
        <p:blipFill>
          <a:blip r:embed="rId8">
            <a:extLst/>
          </a:blip>
          <a:stretch>
            <a:fillRect/>
          </a:stretch>
        </p:blipFill>
        <p:spPr>
          <a:xfrm>
            <a:off x="6756400" y="4356977"/>
            <a:ext cx="1892300" cy="1246448"/>
          </a:xfrm>
          <a:prstGeom prst="rect">
            <a:avLst/>
          </a:prstGeom>
        </p:spPr>
      </p:pic>
      <p:sp>
        <p:nvSpPr>
          <p:cNvPr id="139" name="Shape 139"/>
          <p:cNvSpPr/>
          <p:nvPr/>
        </p:nvSpPr>
        <p:spPr>
          <a:xfrm>
            <a:off x="4417432" y="6286500"/>
            <a:ext cx="1994317" cy="571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atin typeface="Silom"/>
                <a:ea typeface="Silom"/>
                <a:cs typeface="Silom"/>
                <a:sym typeface="Silom"/>
              </a:defRPr>
            </a:lvl1pPr>
          </a:lstStyle>
          <a:p>
            <a:pPr lvl="0">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rPr>
              <a:t>Community</a:t>
            </a:r>
          </a:p>
        </p:txBody>
      </p:sp>
      <p:sp>
        <p:nvSpPr>
          <p:cNvPr id="140" name="Shape 140"/>
          <p:cNvSpPr/>
          <p:nvPr/>
        </p:nvSpPr>
        <p:spPr>
          <a:xfrm>
            <a:off x="139700" y="5073650"/>
            <a:ext cx="18542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Zapfino"/>
                <a:ea typeface="Zapfino"/>
                <a:cs typeface="Zapfino"/>
                <a:sym typeface="Zapfino"/>
              </a:defRPr>
            </a:lvl1p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Love</a:t>
            </a:r>
          </a:p>
        </p:txBody>
      </p:sp>
      <p:sp>
        <p:nvSpPr>
          <p:cNvPr id="141" name="Shape 141"/>
          <p:cNvSpPr/>
          <p:nvPr/>
        </p:nvSpPr>
        <p:spPr>
          <a:xfrm>
            <a:off x="2453158" y="5867400"/>
            <a:ext cx="1554065" cy="698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Princetown LET"/>
                <a:ea typeface="Princetown LET"/>
                <a:cs typeface="Princetown LET"/>
                <a:sym typeface="Princetown LET"/>
              </a:defRPr>
            </a:lvl1p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Work</a:t>
            </a:r>
          </a:p>
        </p:txBody>
      </p:sp>
      <p:sp>
        <p:nvSpPr>
          <p:cNvPr id="142" name="Shape 142"/>
          <p:cNvSpPr/>
          <p:nvPr/>
        </p:nvSpPr>
        <p:spPr>
          <a:xfrm>
            <a:off x="1133549" y="2419350"/>
            <a:ext cx="2070101"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atin typeface="Snell Roundhand"/>
                <a:ea typeface="Snell Roundhand"/>
                <a:cs typeface="Snell Roundhand"/>
                <a:sym typeface="Snell Roundhand"/>
              </a:defRPr>
            </a:lvl1pP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Striving for Perfection</a:t>
            </a:r>
          </a:p>
        </p:txBody>
      </p:sp>
      <p:sp>
        <p:nvSpPr>
          <p:cNvPr id="143" name="Shape 143"/>
          <p:cNvSpPr/>
          <p:nvPr/>
        </p:nvSpPr>
        <p:spPr>
          <a:xfrm>
            <a:off x="6520904" y="2774950"/>
            <a:ext cx="2209801"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atin typeface="PortagoITC TT"/>
                <a:ea typeface="PortagoITC TT"/>
                <a:cs typeface="PortagoITC TT"/>
                <a:sym typeface="PortagoITC TT"/>
              </a:defRPr>
            </a:lvl1pPr>
          </a:lstStyle>
          <a:p>
            <a:pPr lvl="0">
              <a:defRPr sz="1800">
                <a:solidFill>
                  <a:srgbClr val="000000"/>
                </a:solidFill>
                <a:effectLst/>
              </a:defRPr>
            </a:pPr>
            <a:r>
              <a:rPr sz="2400">
                <a:solidFill>
                  <a:srgbClr val="FFFFFF"/>
                </a:solidFill>
                <a:effectLst>
                  <a:outerShdw sx="100000" sy="100000" kx="0" ky="0" algn="b" rotWithShape="0" blurRad="38100" dist="64529" dir="2700000">
                    <a:srgbClr val="000000">
                      <a:alpha val="48275"/>
                    </a:srgbClr>
                  </a:outerShdw>
                </a:effectLst>
              </a:rPr>
              <a:t>Striving for Personal Superiority</a:t>
            </a:r>
          </a:p>
        </p:txBody>
      </p:sp>
      <p:pic>
        <p:nvPicPr>
          <p:cNvPr id="144" name=""/>
          <p:cNvPicPr/>
          <p:nvPr/>
        </p:nvPicPr>
        <p:blipFill>
          <a:blip r:embed="rId9">
            <a:extLst/>
          </a:blip>
          <a:stretch>
            <a:fillRect/>
          </a:stretch>
        </p:blipFill>
        <p:spPr>
          <a:xfrm>
            <a:off x="10439400" y="3289300"/>
            <a:ext cx="1816100" cy="1970723"/>
          </a:xfrm>
          <a:prstGeom prst="rect">
            <a:avLst/>
          </a:prstGeom>
        </p:spPr>
      </p:pic>
      <p:pic>
        <p:nvPicPr>
          <p:cNvPr id="145" name=""/>
          <p:cNvPicPr/>
          <p:nvPr/>
        </p:nvPicPr>
        <p:blipFill>
          <a:blip r:embed="rId10">
            <a:extLst/>
          </a:blip>
          <a:stretch>
            <a:fillRect/>
          </a:stretch>
        </p:blipFill>
        <p:spPr>
          <a:xfrm>
            <a:off x="10627452" y="5759450"/>
            <a:ext cx="1729649" cy="2654300"/>
          </a:xfrm>
          <a:prstGeom prst="rect">
            <a:avLst/>
          </a:prstGeom>
        </p:spPr>
      </p:pic>
      <p:sp>
        <p:nvSpPr>
          <p:cNvPr id="146" name="Shape 146"/>
          <p:cNvSpPr/>
          <p:nvPr/>
        </p:nvSpPr>
        <p:spPr>
          <a:xfrm>
            <a:off x="-687760" y="8108950"/>
            <a:ext cx="4127501"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atin typeface="Snell Roundhand"/>
                <a:ea typeface="Snell Roundhand"/>
                <a:cs typeface="Snell Roundhand"/>
                <a:sym typeface="Snell Roundhand"/>
              </a:defRPr>
            </a:lvl1pP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Socially Useful Behavior</a:t>
            </a:r>
          </a:p>
        </p:txBody>
      </p:sp>
      <p:sp>
        <p:nvSpPr>
          <p:cNvPr id="147" name="Shape 147"/>
          <p:cNvSpPr/>
          <p:nvPr/>
        </p:nvSpPr>
        <p:spPr>
          <a:xfrm>
            <a:off x="7261173" y="7956550"/>
            <a:ext cx="3860801"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PortagoITC TT"/>
                <a:ea typeface="PortagoITC TT"/>
                <a:cs typeface="PortagoITC TT"/>
                <a:sym typeface="PortagoITC TT"/>
              </a:defRPr>
            </a:lvl1p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Socially Useless Behavior</a:t>
            </a:r>
          </a:p>
        </p:txBody>
      </p:sp>
      <p:sp>
        <p:nvSpPr>
          <p:cNvPr id="148" name="Shape 148"/>
          <p:cNvSpPr/>
          <p:nvPr/>
        </p:nvSpPr>
        <p:spPr>
          <a:xfrm>
            <a:off x="8573415" y="5549900"/>
            <a:ext cx="1657961"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American Typewriter"/>
                <a:ea typeface="American Typewriter"/>
                <a:cs typeface="American Typewriter"/>
                <a:sym typeface="American Typewriter"/>
              </a:defRPr>
            </a:lvl1p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Crime</a:t>
            </a:r>
          </a:p>
        </p:txBody>
      </p:sp>
      <p:sp>
        <p:nvSpPr>
          <p:cNvPr id="149" name="Shape 149"/>
          <p:cNvSpPr/>
          <p:nvPr/>
        </p:nvSpPr>
        <p:spPr>
          <a:xfrm>
            <a:off x="6997396" y="5181600"/>
            <a:ext cx="1406389" cy="749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Impact"/>
                <a:ea typeface="Impact"/>
                <a:cs typeface="Impact"/>
                <a:sym typeface="Impact"/>
              </a:defRPr>
            </a:lvl1p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Drugs</a:t>
            </a:r>
          </a:p>
        </p:txBody>
      </p:sp>
      <p:sp>
        <p:nvSpPr>
          <p:cNvPr id="150" name="Shape 150"/>
          <p:cNvSpPr/>
          <p:nvPr/>
        </p:nvSpPr>
        <p:spPr>
          <a:xfrm>
            <a:off x="10239213" y="5016500"/>
            <a:ext cx="2593555" cy="673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arker Felt"/>
                <a:ea typeface="Marker Felt"/>
                <a:cs typeface="Marker Felt"/>
                <a:sym typeface="Marker Felt"/>
              </a:defRPr>
            </a:lvl1p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Delinquency</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xfrm>
            <a:off x="1270000" y="254000"/>
            <a:ext cx="10464800" cy="1714500"/>
          </a:xfrm>
          <a:prstGeom prst="rect">
            <a:avLst/>
          </a:prstGeom>
        </p:spPr>
        <p:txBody>
          <a:bodyPr/>
          <a:lstStyle>
            <a:lvl1pPr defTabSz="457200">
              <a:lnSpc>
                <a:spcPts val="11600"/>
              </a:lnSpc>
              <a:spcBef>
                <a:spcPts val="200"/>
              </a:spcBef>
              <a:defRPr>
                <a:latin typeface="AppleGothic"/>
                <a:ea typeface="AppleGothic"/>
                <a:cs typeface="AppleGothic"/>
                <a:sym typeface="AppleGothic"/>
              </a:defRPr>
            </a:lvl1p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Gemienschaftsgefühl</a:t>
            </a:r>
          </a:p>
        </p:txBody>
      </p:sp>
      <p:sp>
        <p:nvSpPr>
          <p:cNvPr id="153" name="Shape 153"/>
          <p:cNvSpPr/>
          <p:nvPr/>
        </p:nvSpPr>
        <p:spPr>
          <a:xfrm>
            <a:off x="6070600" y="4381500"/>
            <a:ext cx="990601" cy="19558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154" name="Shape 154"/>
          <p:cNvSpPr/>
          <p:nvPr/>
        </p:nvSpPr>
        <p:spPr>
          <a:xfrm>
            <a:off x="5698380" y="4654550"/>
            <a:ext cx="1701801" cy="1473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600">
                <a:solidFill>
                  <a:srgbClr val="FF4013"/>
                </a:solidFill>
                <a:latin typeface="Princetown LET"/>
                <a:ea typeface="Princetown LET"/>
                <a:cs typeface="Princetown LET"/>
                <a:sym typeface="Princetown LET"/>
              </a:defRPr>
            </a:lvl1pPr>
          </a:lstStyle>
          <a:p>
            <a:pPr lvl="0">
              <a:defRPr sz="1800">
                <a:solidFill>
                  <a:srgbClr val="000000"/>
                </a:solidFill>
                <a:effectLst/>
              </a:defRPr>
            </a:pPr>
            <a:r>
              <a:rPr sz="9600">
                <a:solidFill>
                  <a:srgbClr val="FF4013"/>
                </a:solidFill>
                <a:effectLst>
                  <a:outerShdw sx="100000" sy="100000" kx="0" ky="0" algn="b" rotWithShape="0" blurRad="38100" dist="64529" dir="2700000">
                    <a:srgbClr val="000000">
                      <a:alpha val="48275"/>
                    </a:srgbClr>
                  </a:outerShdw>
                </a:effectLst>
              </a:rPr>
              <a:t>Vs</a:t>
            </a:r>
          </a:p>
        </p:txBody>
      </p:sp>
      <p:pic>
        <p:nvPicPr>
          <p:cNvPr id="155" name="url?sa=i&amp;rct=j&amp;q=group%20hug&amp;source=images&amp;cd=&amp;cad=rja&amp;docid=yy49uV3ZJeqPpM&amp;tbnid=aLoXNng__j_4jM-&amp;ved=0CAUQjRw&amp;url=http%3A%2F%2Fwww.sodahead.com%2Ffun%2Fgroup-hug-are-you-in%2Fquestion-1522651%2F&amp;ei=x.png"/>
          <p:cNvPicPr/>
          <p:nvPr/>
        </p:nvPicPr>
        <p:blipFill>
          <a:blip r:embed="rId2">
            <a:extLst/>
          </a:blip>
          <a:stretch>
            <a:fillRect/>
          </a:stretch>
        </p:blipFill>
        <p:spPr>
          <a:xfrm>
            <a:off x="203200" y="3644900"/>
            <a:ext cx="5295900" cy="3964360"/>
          </a:xfrm>
          <a:prstGeom prst="rect">
            <a:avLst/>
          </a:prstGeom>
          <a:ln w="12700">
            <a:miter lim="400000"/>
          </a:ln>
        </p:spPr>
      </p:pic>
      <p:sp>
        <p:nvSpPr>
          <p:cNvPr id="156" name="Shape 156"/>
          <p:cNvSpPr/>
          <p:nvPr/>
        </p:nvSpPr>
        <p:spPr>
          <a:xfrm>
            <a:off x="571500" y="3467099"/>
            <a:ext cx="4533901" cy="39370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rgbClr val="FFFFFF"/>
            </a:solidFill>
            <a:miter lim="400000"/>
          </a:ln>
          <a:effectLst>
            <a:outerShdw sx="100000" sy="100000" kx="0" ky="0" algn="b" rotWithShape="0" blurRad="101600" dist="0" dir="5400000">
              <a:srgbClr val="000000">
                <a:alpha val="50000"/>
              </a:srgbClr>
            </a:outerShdw>
          </a:effectLst>
        </p:spPr>
        <p:txBody>
          <a:bodyPr lIns="0" tIns="0" rIns="0" bIns="0" anchor="ctr"/>
          <a:lstStyle/>
          <a:p>
            <a:pPr lvl="0">
              <a:defRPr sz="3600"/>
            </a:pPr>
          </a:p>
        </p:txBody>
      </p:sp>
      <p:sp>
        <p:nvSpPr>
          <p:cNvPr id="157" name="Shape 157"/>
          <p:cNvSpPr/>
          <p:nvPr/>
        </p:nvSpPr>
        <p:spPr>
          <a:xfrm>
            <a:off x="1073522" y="2178050"/>
            <a:ext cx="3322737" cy="12446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7200">
                <a:latin typeface="SchoolHouse Printed A"/>
                <a:ea typeface="SchoolHouse Printed A"/>
                <a:cs typeface="SchoolHouse Printed A"/>
                <a:sym typeface="SchoolHouse Printed A"/>
              </a:defRPr>
            </a:lvl1pPr>
          </a:lstStyle>
          <a:p>
            <a:pPr lvl="0">
              <a:defRPr sz="1800">
                <a:solidFill>
                  <a:srgbClr val="000000"/>
                </a:solidFill>
                <a:effectLst/>
              </a:defRPr>
            </a:pPr>
            <a:r>
              <a:rPr sz="7200">
                <a:solidFill>
                  <a:srgbClr val="FFFFFF"/>
                </a:solidFill>
                <a:effectLst>
                  <a:outerShdw sx="100000" sy="100000" kx="0" ky="0" algn="b" rotWithShape="0" blurRad="38100" dist="64529" dir="2700000">
                    <a:srgbClr val="000000">
                      <a:alpha val="48275"/>
                    </a:srgbClr>
                  </a:outerShdw>
                </a:effectLst>
              </a:rPr>
              <a:t>Community</a:t>
            </a:r>
          </a:p>
        </p:txBody>
      </p:sp>
      <p:sp>
        <p:nvSpPr>
          <p:cNvPr id="158" name="Shape 158"/>
          <p:cNvSpPr/>
          <p:nvPr/>
        </p:nvSpPr>
        <p:spPr>
          <a:xfrm>
            <a:off x="1556394" y="7042150"/>
            <a:ext cx="2356992" cy="12446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7200">
                <a:latin typeface="SchoolHouse Printed A"/>
                <a:ea typeface="SchoolHouse Printed A"/>
                <a:cs typeface="SchoolHouse Printed A"/>
                <a:sym typeface="SchoolHouse Printed A"/>
              </a:defRPr>
            </a:lvl1pPr>
          </a:lstStyle>
          <a:p>
            <a:pPr lvl="0">
              <a:defRPr sz="1800">
                <a:solidFill>
                  <a:srgbClr val="000000"/>
                </a:solidFill>
                <a:effectLst/>
              </a:defRPr>
            </a:pPr>
            <a:r>
              <a:rPr sz="7200">
                <a:solidFill>
                  <a:srgbClr val="FFFFFF"/>
                </a:solidFill>
                <a:effectLst>
                  <a:outerShdw sx="100000" sy="100000" kx="0" ky="0" algn="b" rotWithShape="0" blurRad="38100" dist="64529" dir="2700000">
                    <a:srgbClr val="000000">
                      <a:alpha val="48275"/>
                    </a:srgbClr>
                  </a:outerShdw>
                </a:effectLst>
              </a:rPr>
              <a:t>Feeling!!</a:t>
            </a:r>
          </a:p>
        </p:txBody>
      </p:sp>
      <p:pic>
        <p:nvPicPr>
          <p:cNvPr id="159" name="soup-kitchen-hospitality1.png"/>
          <p:cNvPicPr/>
          <p:nvPr/>
        </p:nvPicPr>
        <p:blipFill>
          <a:blip r:embed="rId3">
            <a:extLst/>
          </a:blip>
          <a:srcRect l="22189" t="0" r="40656" b="3464"/>
          <a:stretch>
            <a:fillRect/>
          </a:stretch>
        </p:blipFill>
        <p:spPr>
          <a:xfrm>
            <a:off x="8356600" y="3283597"/>
            <a:ext cx="2662238" cy="4704703"/>
          </a:xfrm>
          <a:prstGeom prst="rect">
            <a:avLst/>
          </a:prstGeom>
          <a:ln w="38100">
            <a:solidFill/>
            <a:custDash>
              <a:ds d="200000" sp="200000"/>
            </a:custDash>
            <a:miter lim="400000"/>
          </a:ln>
        </p:spPr>
      </p:pic>
      <p:sp>
        <p:nvSpPr>
          <p:cNvPr id="160" name="Shape 160"/>
          <p:cNvSpPr/>
          <p:nvPr/>
        </p:nvSpPr>
        <p:spPr>
          <a:xfrm>
            <a:off x="7518160" y="2139950"/>
            <a:ext cx="571501" cy="680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200">
                <a:latin typeface="PortagoITC TT"/>
                <a:ea typeface="PortagoITC TT"/>
                <a:cs typeface="PortagoITC TT"/>
                <a:sym typeface="PortagoITC TT"/>
              </a:defRPr>
            </a:lvl1pPr>
          </a:lstStyle>
          <a:p>
            <a:pPr lvl="0">
              <a:defRPr sz="1800">
                <a:solidFill>
                  <a:srgbClr val="000000"/>
                </a:solidFill>
                <a:effectLst/>
              </a:defRPr>
            </a:pPr>
            <a:r>
              <a:rPr sz="7200">
                <a:solidFill>
                  <a:srgbClr val="FFFFFF"/>
                </a:solidFill>
                <a:effectLst>
                  <a:outerShdw sx="100000" sy="100000" kx="0" ky="0" algn="b" rotWithShape="0" blurRad="38100" dist="64529" dir="2700000">
                    <a:srgbClr val="000000">
                      <a:alpha val="48275"/>
                    </a:srgbClr>
                  </a:outerShdw>
                </a:effectLst>
              </a:rPr>
              <a:t>Social</a:t>
            </a:r>
          </a:p>
        </p:txBody>
      </p:sp>
      <p:sp>
        <p:nvSpPr>
          <p:cNvPr id="161" name="Shape 161"/>
          <p:cNvSpPr/>
          <p:nvPr/>
        </p:nvSpPr>
        <p:spPr>
          <a:xfrm>
            <a:off x="11317090" y="1530350"/>
            <a:ext cx="571501" cy="802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400">
                <a:latin typeface="PortagoITC TT"/>
                <a:ea typeface="PortagoITC TT"/>
                <a:cs typeface="PortagoITC TT"/>
                <a:sym typeface="PortagoITC TT"/>
              </a:defRPr>
            </a:lvl1pPr>
          </a:lstStyle>
          <a:p>
            <a:pPr lvl="0">
              <a:defRPr sz="1800">
                <a:solidFill>
                  <a:srgbClr val="000000"/>
                </a:solidFill>
                <a:effectLst/>
              </a:defRPr>
            </a:pPr>
            <a:r>
              <a:rPr sz="6400">
                <a:solidFill>
                  <a:srgbClr val="FFFFFF"/>
                </a:solidFill>
                <a:effectLst>
                  <a:outerShdw sx="100000" sy="100000" kx="0" ky="0" algn="b" rotWithShape="0" blurRad="38100" dist="64529" dir="2700000">
                    <a:srgbClr val="000000">
                      <a:alpha val="48275"/>
                    </a:srgbClr>
                  </a:outerShdw>
                </a:effectLst>
              </a:rPr>
              <a:t>Interest</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Individual Psychology of Alfred Adler</a:t>
            </a:r>
          </a:p>
        </p:txBody>
      </p:sp>
      <p:pic>
        <p:nvPicPr>
          <p:cNvPr id="42" name="adler-individual-and-media.png"/>
          <p:cNvPicPr/>
          <p:nvPr/>
        </p:nvPicPr>
        <p:blipFill>
          <a:blip r:embed="rId2">
            <a:extLst/>
          </a:blip>
          <a:stretch>
            <a:fillRect/>
          </a:stretch>
        </p:blipFill>
        <p:spPr>
          <a:xfrm>
            <a:off x="6477000" y="2806700"/>
            <a:ext cx="3788592" cy="5003800"/>
          </a:xfrm>
          <a:prstGeom prst="rect">
            <a:avLst/>
          </a:prstGeom>
          <a:ln w="12700">
            <a:miter lim="400000"/>
          </a:ln>
        </p:spPr>
      </p:pic>
      <p:sp>
        <p:nvSpPr>
          <p:cNvPr id="43" name="Shape 43"/>
          <p:cNvSpPr/>
          <p:nvPr/>
        </p:nvSpPr>
        <p:spPr>
          <a:xfrm>
            <a:off x="6138849" y="8153400"/>
            <a:ext cx="5580056"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Alfred Adler, 1870-1937</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The Social Ecology of Overcoming</a:t>
            </a:r>
          </a:p>
        </p:txBody>
      </p:sp>
      <p:sp>
        <p:nvSpPr>
          <p:cNvPr id="164" name="Shape 164"/>
          <p:cNvSpPr/>
          <p:nvPr/>
        </p:nvSpPr>
        <p:spPr>
          <a:xfrm>
            <a:off x="5245100" y="3835400"/>
            <a:ext cx="4749801" cy="45339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165" name="Shape 165"/>
          <p:cNvSpPr/>
          <p:nvPr/>
        </p:nvSpPr>
        <p:spPr>
          <a:xfrm>
            <a:off x="4635499" y="4368800"/>
            <a:ext cx="4013202" cy="34798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166" name="Shape 166"/>
          <p:cNvSpPr/>
          <p:nvPr/>
        </p:nvSpPr>
        <p:spPr>
          <a:xfrm>
            <a:off x="4724399" y="4686300"/>
            <a:ext cx="3289301" cy="29464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167" name="Shape 167"/>
          <p:cNvSpPr/>
          <p:nvPr/>
        </p:nvSpPr>
        <p:spPr>
          <a:xfrm>
            <a:off x="4559299" y="5092700"/>
            <a:ext cx="2832101" cy="2184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168" name="Shape 168"/>
          <p:cNvSpPr/>
          <p:nvPr/>
        </p:nvSpPr>
        <p:spPr>
          <a:xfrm>
            <a:off x="4838699" y="5461000"/>
            <a:ext cx="1981201" cy="14478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169" name="Shape 169"/>
          <p:cNvSpPr/>
          <p:nvPr/>
        </p:nvSpPr>
        <p:spPr>
          <a:xfrm flipH="1">
            <a:off x="6832600" y="6184900"/>
            <a:ext cx="3073401" cy="38099"/>
          </a:xfrm>
          <a:prstGeom prst="line">
            <a:avLst/>
          </a:prstGeom>
          <a:ln w="101600">
            <a:solidFill>
              <a:srgbClr val="3A88FE"/>
            </a:solidFill>
            <a:miter lim="400000"/>
            <a:headEnd type="stealth"/>
          </a:ln>
        </p:spPr>
        <p:txBody>
          <a:bodyPr lIns="0" tIns="0" rIns="0" bIns="0" anchor="ctr"/>
          <a:lstStyle/>
          <a:p>
            <a:pPr lvl="0" algn="l" defTabSz="457200">
              <a:defRPr sz="1200">
                <a:solidFill>
                  <a:srgbClr val="000000"/>
                </a:solidFill>
                <a:effectLst/>
                <a:latin typeface="Helvetica"/>
                <a:ea typeface="Helvetica"/>
                <a:cs typeface="Helvetica"/>
                <a:sym typeface="Helvetica"/>
              </a:defRPr>
            </a:pPr>
          </a:p>
        </p:txBody>
      </p:sp>
      <p:sp>
        <p:nvSpPr>
          <p:cNvPr id="170" name="Shape 170"/>
          <p:cNvSpPr/>
          <p:nvPr/>
        </p:nvSpPr>
        <p:spPr>
          <a:xfrm>
            <a:off x="7574109" y="7829550"/>
            <a:ext cx="4254501" cy="64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the common weal</a:t>
            </a:r>
          </a:p>
        </p:txBody>
      </p:sp>
      <p:sp>
        <p:nvSpPr>
          <p:cNvPr id="171" name="Shape 171"/>
          <p:cNvSpPr/>
          <p:nvPr/>
        </p:nvSpPr>
        <p:spPr>
          <a:xfrm>
            <a:off x="6591300" y="7429500"/>
            <a:ext cx="4254500" cy="64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the social order</a:t>
            </a:r>
          </a:p>
        </p:txBody>
      </p:sp>
      <p:sp>
        <p:nvSpPr>
          <p:cNvPr id="172" name="Shape 172"/>
          <p:cNvSpPr/>
          <p:nvPr/>
        </p:nvSpPr>
        <p:spPr>
          <a:xfrm>
            <a:off x="5803900" y="6985000"/>
            <a:ext cx="4254500" cy="64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the community</a:t>
            </a:r>
          </a:p>
        </p:txBody>
      </p:sp>
      <p:sp>
        <p:nvSpPr>
          <p:cNvPr id="173" name="Shape 173"/>
          <p:cNvSpPr/>
          <p:nvPr/>
        </p:nvSpPr>
        <p:spPr>
          <a:xfrm>
            <a:off x="5041900" y="6578600"/>
            <a:ext cx="4254500" cy="64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the family </a:t>
            </a:r>
          </a:p>
        </p:txBody>
      </p:sp>
      <p:sp>
        <p:nvSpPr>
          <p:cNvPr id="174" name="Shape 174"/>
          <p:cNvSpPr/>
          <p:nvPr/>
        </p:nvSpPr>
        <p:spPr>
          <a:xfrm>
            <a:off x="4127500" y="6184900"/>
            <a:ext cx="4254500" cy="64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the individual</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Assumptions (general)</a:t>
            </a:r>
          </a:p>
        </p:txBody>
      </p:sp>
      <p:sp>
        <p:nvSpPr>
          <p:cNvPr id="177" name="Shape 177"/>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Spirituality and Psychology are Distinctive Perspectives</a:t>
            </a:r>
            <a:r>
              <a:rPr sz="1200">
                <a:solidFill>
                  <a:srgbClr val="FFFFFF"/>
                </a:solidFill>
                <a:effectLst>
                  <a:outerShdw sx="100000" sy="100000" kx="0" ky="0" algn="b" rotWithShape="0" blurRad="50800" dist="38100" dir="5400000">
                    <a:srgbClr val="000000"/>
                  </a:outerShdw>
                </a:effectLst>
              </a:rPr>
              <a:t> </a:t>
            </a:r>
            <a:r>
              <a:rPr sz="2400">
                <a:solidFill>
                  <a:srgbClr val="FFFFFF"/>
                </a:solidFill>
                <a:effectLst>
                  <a:outerShdw sx="100000" sy="100000" kx="0" ky="0" algn="b" rotWithShape="0" blurRad="50800" dist="38100" dir="5400000">
                    <a:srgbClr val="000000"/>
                  </a:outerShdw>
                </a:effectLst>
              </a:rPr>
              <a:t>(neither can be reduced to the other)</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Religious Beliefs (including God concepts) are subject to the same forces that influence other personal beliefs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If we take spiritual perspectives seriously, then we must concede that spiritual perspectives can be mistaken</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Spiritual perspectives have psychological, social, and political consequences  </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Assumptions (general)</a:t>
            </a:r>
          </a:p>
        </p:txBody>
      </p:sp>
      <p:sp>
        <p:nvSpPr>
          <p:cNvPr id="180" name="Shape 180"/>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Spiritual perspectives can be misapplied </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Not all spiritual perspectives are compatible with the values that govern the counseling profession or with healthy psychological outcomes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The counselor’s own spiritual beliefs are likely experienced in various ways by the client, both consciously and unconsciously </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Individual Psychology/Spirituality Integration</a:t>
            </a:r>
          </a:p>
        </p:txBody>
      </p:sp>
      <p:sp>
        <p:nvSpPr>
          <p:cNvPr id="183" name="Shape 183"/>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God concepts are formed largely in childhood, influenced by culture and early experience </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Current God concepts and spiritual life are reflective of existing biological, psychological, and social needs and experiences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Healthy spirituality is grounded in common sense and is necessarily aligned with the common weal (contributing to common good, overtime)  </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Individual Psychology/Spirituality Integration</a:t>
            </a:r>
          </a:p>
        </p:txBody>
      </p:sp>
      <p:sp>
        <p:nvSpPr>
          <p:cNvPr id="186" name="Shape 186"/>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Healthy Spirituality involves lateral movement towards fellow man, and upward striving towards the God concept</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Unhealthy Spirituality is reflected in a lateral orientation with regards to the God concept (delusional), and upward striving relative to others (superiority)</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The use of spirituality and the individual’s fundamental impact “under the aspect of eternity” is more important than the expressed beliefs of the individual </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Individual Psychology/Spiritual Integration</a:t>
            </a:r>
          </a:p>
        </p:txBody>
      </p:sp>
      <p:sp>
        <p:nvSpPr>
          <p:cNvPr id="189" name="Shape 189"/>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Healthy Spiritual Life necessarily contributes to the development of social interest</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 Mistaken striving can have psychological, social, and spiritual implications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Neurotic and psychotic forms of spirituality are about striving for superiority, not perfection</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Healthy spirituality is grounded in common sense, not private logic</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Guidelines for Clinicians</a:t>
            </a:r>
          </a:p>
        </p:txBody>
      </p:sp>
      <p:sp>
        <p:nvSpPr>
          <p:cNvPr id="192" name="Shape 192"/>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Maintain regard for deep significance of spiritual beliefs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Maintain posture of open curiosity</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Retain client-centered collaboration</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Acknowledge tensions between belief systems</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Guidelines for Clinicians</a:t>
            </a:r>
          </a:p>
        </p:txBody>
      </p:sp>
      <p:sp>
        <p:nvSpPr>
          <p:cNvPr id="195" name="Shape 195"/>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Maintain focus on agreed upon treatment goals and objectives (spirituality to aid in this)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Avoid religious banter or idle religious self-disclosure</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Invite spiritual vernacular but don’t introduce it</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Look for healthy spirituality</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Discern difference between spirituality and symptomology</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Spirituality  or Symptomology?</a:t>
            </a:r>
          </a:p>
        </p:txBody>
      </p:sp>
      <p:sp>
        <p:nvSpPr>
          <p:cNvPr id="198" name="Shape 198"/>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Dogmatic Rigidity v. Openness &amp;  Humility</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Authentic concern for others v. judgment and criticalness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Queued in  to real world experience v. dismissive of human experience and science </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High regard for the spiritual practices of others v. exaggerated  endorsement of legitimacy of own faith over others’</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Spirituality or Symptomology?</a:t>
            </a:r>
          </a:p>
        </p:txBody>
      </p:sp>
      <p:sp>
        <p:nvSpPr>
          <p:cNvPr id="201" name="Shape 201"/>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Deep yearning for closeness to God v. compulsion to speak for God  or act on God’s behalf</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Spiritual beliefs serving to buoy hope/resolve in face of real world adversity v. spiritual beliefs contributing to sense of subjective futility or human damnation</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Deep desire to submit self to Divine order v. desire for others to conform to own religious guidelines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Individual Psychology Guiding Precepts</a:t>
            </a:r>
          </a:p>
        </p:txBody>
      </p:sp>
      <p:sp>
        <p:nvSpPr>
          <p:cNvPr id="46" name="Shape 46"/>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Holism</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Emphasis on Context</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Teleology</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Apperception </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Social Interest</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Metaphysics</a:t>
            </a:r>
          </a:p>
        </p:txBody>
      </p:sp>
      <p:pic>
        <p:nvPicPr>
          <p:cNvPr id="47" name="adler.png"/>
          <p:cNvPicPr/>
          <p:nvPr/>
        </p:nvPicPr>
        <p:blipFill>
          <a:blip r:embed="rId3">
            <a:extLst/>
          </a:blip>
          <a:stretch>
            <a:fillRect/>
          </a:stretch>
        </p:blipFill>
        <p:spPr>
          <a:xfrm>
            <a:off x="6692900" y="3149600"/>
            <a:ext cx="3520324" cy="4521200"/>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Utilizing Spirituality</a:t>
            </a:r>
          </a:p>
        </p:txBody>
      </p:sp>
      <p:sp>
        <p:nvSpPr>
          <p:cNvPr id="204" name="Shape 204"/>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Use of Spirituality in understanding and exploring meaning and purpose</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Use of spirituality in overcoming obstacles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Use of spirituality to point the way to greater, “more perfect”, existence</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Use of spirituality in connecting more deeply with others </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Spirituality to facilitate release of control  </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Addressing Symptomology</a:t>
            </a:r>
          </a:p>
        </p:txBody>
      </p:sp>
      <p:sp>
        <p:nvSpPr>
          <p:cNvPr id="207" name="Shape 207"/>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Spiritual symptomology utilized to understand lifestyle (personality) and safeguarding (defense mechanisms) </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Spiritual symptomology to demarcate areas of sensitivity - proceed with caution</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Spiritual symptomology evidenced as a retreat to an alternate authority</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Clinical Application</a:t>
            </a:r>
          </a:p>
        </p:txBody>
      </p:sp>
      <p:sp>
        <p:nvSpPr>
          <p:cNvPr id="210" name="Shape 210"/>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God be with you Exploration</a:t>
            </a:r>
            <a:r>
              <a:rPr sz="2400">
                <a:solidFill>
                  <a:srgbClr val="FFFFFF"/>
                </a:solidFill>
                <a:effectLst>
                  <a:outerShdw sx="100000" sy="100000" kx="0" ky="0" algn="b" rotWithShape="0" blurRad="50800" dist="38100" dir="5400000">
                    <a:srgbClr val="000000"/>
                  </a:outerShdw>
                </a:effectLst>
              </a:rPr>
              <a:t> of God Concept relative to past and current unmet needs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Socratic Questioning</a:t>
            </a:r>
            <a:r>
              <a:rPr sz="3600">
                <a:solidFill>
                  <a:srgbClr val="FFFFFF"/>
                </a:solidFill>
                <a:effectLst>
                  <a:outerShdw sx="100000" sy="100000" kx="0" ky="0" algn="b" rotWithShape="0" blurRad="50800" dist="38100" dir="5400000">
                    <a:srgbClr val="000000"/>
                  </a:outerShdw>
                </a:effectLst>
              </a:rPr>
              <a:t> of religious beliefs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Search for </a:t>
            </a: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alternate meaning</a:t>
            </a:r>
            <a:endPar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endParaRPr>
          </a:p>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The exploration of “Knowing”</a:t>
            </a:r>
            <a:endPar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endParaRPr>
          </a:p>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Conversion experience</a:t>
            </a:r>
            <a:r>
              <a:rPr sz="3600">
                <a:solidFill>
                  <a:srgbClr val="FFFFFF"/>
                </a:solidFill>
                <a:effectLst>
                  <a:outerShdw sx="100000" sy="100000" kx="0" ky="0" algn="b" rotWithShape="0" blurRad="50800" dist="38100" dir="5400000">
                    <a:srgbClr val="000000"/>
                  </a:outerShdw>
                </a:effectLst>
              </a:rPr>
              <a:t> and </a:t>
            </a: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exogenous factors</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God be with you...</a:t>
            </a:r>
          </a:p>
        </p:txBody>
      </p:sp>
      <p:sp>
        <p:nvSpPr>
          <p:cNvPr id="213" name="Shape 213"/>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CONSIDER</a:t>
            </a:r>
            <a:endPar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Have individual describe or share aspects of God concept- how is God characterized, what qualities are prominent, what fears might the individual experience regarding the God concept, how does the individual come to terms with God in terms of conduct, religious practice, inner experience etc... </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God Be With You...</a:t>
            </a:r>
          </a:p>
        </p:txBody>
      </p:sp>
      <p:sp>
        <p:nvSpPr>
          <p:cNvPr id="216" name="Shape 216"/>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Identify</a:t>
            </a:r>
            <a:endPar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Frequency, circumstances, and nature of an individual’s spiritual behavior- when “God talk” occurs or when religious concepts become important.  What are the conditions under which the individual may turn toward spirituality?</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God be With You... </a:t>
            </a:r>
          </a:p>
        </p:txBody>
      </p:sp>
      <p:sp>
        <p:nvSpPr>
          <p:cNvPr id="219" name="Shape 219"/>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EXPLORE</a:t>
            </a:r>
            <a:endPar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What do you know of </a:t>
            </a: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conditions of the individual’s early life</a:t>
            </a:r>
            <a:r>
              <a:rPr sz="3600">
                <a:solidFill>
                  <a:srgbClr val="FFFFFF"/>
                </a:solidFill>
                <a:effectLst>
                  <a:outerShdw sx="100000" sy="100000" kx="0" ky="0" algn="b" rotWithShape="0" blurRad="50800" dist="38100" dir="5400000">
                    <a:srgbClr val="000000"/>
                  </a:outerShdw>
                </a:effectLst>
              </a:rPr>
              <a:t>, including family experience, early adversity, experience with death/illness, social circumstances, etc... as well as </a:t>
            </a: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current circumstances </a:t>
            </a:r>
            <a:r>
              <a:rPr sz="3600">
                <a:solidFill>
                  <a:srgbClr val="FFFFFF"/>
                </a:solidFill>
                <a:effectLst>
                  <a:outerShdw sx="100000" sy="100000" kx="0" ky="0" algn="b" rotWithShape="0" blurRad="50800" dist="38100" dir="5400000">
                    <a:srgbClr val="000000"/>
                  </a:outerShdw>
                </a:effectLst>
              </a:rPr>
              <a:t>related to adversity, relationships (or lack there of), health, personal concerns, social realities, aspirations, etc... </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God be With You...</a:t>
            </a:r>
          </a:p>
        </p:txBody>
      </p:sp>
      <p:sp>
        <p:nvSpPr>
          <p:cNvPr id="222" name="Shape 222"/>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Guess</a:t>
            </a:r>
            <a:endPar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Now- take a moment to consider ways God concept relates to:</a:t>
            </a:r>
            <a:endParaRPr sz="3600">
              <a:solidFill>
                <a:srgbClr val="FFFFFF"/>
              </a:solidFill>
              <a:effectLst>
                <a:outerShdw sx="100000" sy="100000" kx="0" ky="0" algn="b" rotWithShape="0" blurRad="50800" dist="38100" dir="5400000">
                  <a:srgbClr val="000000"/>
                </a:outerShdw>
              </a:effectLst>
            </a:endParaRPr>
          </a:p>
          <a:p>
            <a:pPr lvl="2">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Unmet Social Needs </a:t>
            </a:r>
            <a:endParaRPr sz="3600">
              <a:solidFill>
                <a:srgbClr val="FFFFFF"/>
              </a:solidFill>
              <a:effectLst>
                <a:outerShdw sx="100000" sy="100000" kx="0" ky="0" algn="b" rotWithShape="0" blurRad="50800" dist="38100" dir="5400000">
                  <a:srgbClr val="000000"/>
                </a:outerShdw>
              </a:effectLst>
            </a:endParaRPr>
          </a:p>
          <a:p>
            <a:pPr lvl="2">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Personal Striving (what life is about)</a:t>
            </a:r>
            <a:endParaRPr sz="3600">
              <a:solidFill>
                <a:srgbClr val="FFFFFF"/>
              </a:solidFill>
              <a:effectLst>
                <a:outerShdw sx="100000" sy="100000" kx="0" ky="0" algn="b" rotWithShape="0" blurRad="50800" dist="38100" dir="5400000">
                  <a:srgbClr val="000000"/>
                </a:outerShdw>
              </a:effectLst>
            </a:endParaRPr>
          </a:p>
          <a:p>
            <a:pPr lvl="2">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Vulnerabilities </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God be with you...</a:t>
            </a:r>
          </a:p>
        </p:txBody>
      </p:sp>
      <p:sp>
        <p:nvSpPr>
          <p:cNvPr id="225" name="Shape 225"/>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Treatment planning</a:t>
            </a:r>
            <a:endPar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After confirming insights- work collaboratively with individual to consider:</a:t>
            </a:r>
            <a:endParaRPr sz="36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What client needs in therapy from therapist?</a:t>
            </a:r>
            <a:endParaRPr sz="36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Treatment goals that will promote optimal living outside of therapy</a:t>
            </a:r>
            <a:endParaRPr sz="36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Insight into “risk factors” and ways to prepare for these</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p>
            <a:pPr lvl="0">
              <a:defRPr sz="1800">
                <a:solidFill>
                  <a:srgbClr val="000000"/>
                </a:solidFill>
                <a:effectLst/>
              </a:defRPr>
            </a:pPr>
            <a:r>
              <a:rPr b="1" sz="72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Socratic Questioning</a:t>
            </a:r>
            <a:r>
              <a:rPr b="1" sz="48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 </a:t>
            </a:r>
            <a:r>
              <a:rPr sz="4800">
                <a:solidFill>
                  <a:srgbClr val="FFFFFF"/>
                </a:solidFill>
                <a:effectLst>
                  <a:outerShdw sx="100000" sy="100000" kx="0" ky="0" algn="b" rotWithShape="0" blurRad="50800" dist="38100" dir="5400000">
                    <a:srgbClr val="000000"/>
                  </a:outerShdw>
                </a:effectLst>
              </a:rPr>
              <a:t>Of Religious Beliefs</a:t>
            </a:r>
          </a:p>
        </p:txBody>
      </p:sp>
      <p:sp>
        <p:nvSpPr>
          <p:cNvPr id="228" name="Shape 228"/>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Start with a deeply held spiritual conviction (with willing and curious participant)</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Use session time to explore logical root related to the spiritual belief</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 Consider the personal and private significance of the belief and it’s merit from practical and spiritual point of view </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p>
            <a:pPr lvl="0">
              <a:defRPr sz="1800">
                <a:solidFill>
                  <a:srgbClr val="000000"/>
                </a:solidFill>
                <a:effectLst/>
              </a:defRPr>
            </a:pPr>
            <a:r>
              <a:rPr b="1" sz="72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Socratic Questioning</a:t>
            </a:r>
            <a:r>
              <a:rPr sz="6400">
                <a:solidFill>
                  <a:srgbClr val="FFFFFF"/>
                </a:solidFill>
                <a:effectLst>
                  <a:outerShdw sx="100000" sy="100000" kx="0" ky="0" algn="b" rotWithShape="0" blurRad="50800" dist="38100" dir="5400000">
                    <a:srgbClr val="000000"/>
                  </a:outerShdw>
                </a:effectLst>
              </a:rPr>
              <a:t> </a:t>
            </a:r>
            <a:r>
              <a:rPr sz="4800">
                <a:solidFill>
                  <a:srgbClr val="FFFFFF"/>
                </a:solidFill>
                <a:effectLst>
                  <a:outerShdw sx="100000" sy="100000" kx="0" ky="0" algn="b" rotWithShape="0" blurRad="50800" dist="38100" dir="5400000">
                    <a:srgbClr val="000000"/>
                  </a:outerShdw>
                </a:effectLst>
              </a:rPr>
              <a:t>of Religious Beliefs</a:t>
            </a:r>
          </a:p>
        </p:txBody>
      </p:sp>
      <p:sp>
        <p:nvSpPr>
          <p:cNvPr id="231" name="Shape 231"/>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e.g..</a:t>
            </a:r>
            <a:endParaRPr sz="3600">
              <a:solidFill>
                <a:srgbClr val="FFFFFF"/>
              </a:solidFill>
              <a:effectLst>
                <a:outerShdw sx="100000" sy="100000" kx="0" ky="0" algn="b" rotWithShape="0" blurRad="50800" dist="38100" dir="5400000">
                  <a:srgbClr val="000000"/>
                </a:outerShdw>
              </a:effectLst>
            </a:endParaRPr>
          </a:p>
          <a:p>
            <a:pPr lvl="0" marL="270933" indent="-270933">
              <a:buBlip>
                <a:blip r:embed="rId2"/>
              </a:buBlip>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What significance does that belief hold for your personal life?</a:t>
            </a:r>
            <a:endParaRPr sz="2400">
              <a:solidFill>
                <a:srgbClr val="FFFFFF"/>
              </a:solidFill>
              <a:effectLst>
                <a:outerShdw sx="100000" sy="100000" kx="0" ky="0" algn="b" rotWithShape="0" blurRad="50800" dist="38100" dir="5400000">
                  <a:srgbClr val="000000"/>
                </a:outerShdw>
              </a:effectLst>
            </a:endParaRPr>
          </a:p>
          <a:p>
            <a:pPr lvl="0" marL="270933" indent="-270933">
              <a:buBlip>
                <a:blip r:embed="rId2"/>
              </a:buBlip>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If it weren’t for the idea that God expects this for you, how would that change your life experience?</a:t>
            </a:r>
            <a:endParaRPr sz="2400">
              <a:solidFill>
                <a:srgbClr val="FFFFFF"/>
              </a:solidFill>
              <a:effectLst>
                <a:outerShdw sx="100000" sy="100000" kx="0" ky="0" algn="b" rotWithShape="0" blurRad="50800" dist="38100" dir="5400000">
                  <a:srgbClr val="000000"/>
                </a:outerShdw>
              </a:effectLst>
            </a:endParaRPr>
          </a:p>
          <a:p>
            <a:pPr lvl="0" marL="270933" indent="-270933">
              <a:buBlip>
                <a:blip r:embed="rId2"/>
              </a:buBlip>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If you were to live in this new way, what would that mean for your experience in the world of others?</a:t>
            </a:r>
            <a:endParaRPr sz="2400">
              <a:solidFill>
                <a:srgbClr val="FFFFFF"/>
              </a:solidFill>
              <a:effectLst>
                <a:outerShdw sx="100000" sy="100000" kx="0" ky="0" algn="b" rotWithShape="0" blurRad="50800" dist="38100" dir="5400000">
                  <a:srgbClr val="000000"/>
                </a:outerShdw>
              </a:effectLst>
            </a:endParaRPr>
          </a:p>
          <a:p>
            <a:pPr lvl="0" marL="270933" indent="-270933">
              <a:buBlip>
                <a:blip r:embed="rId2"/>
              </a:buBlip>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How would that be, as a new reality for you?</a:t>
            </a:r>
            <a:endParaRPr sz="2400">
              <a:solidFill>
                <a:srgbClr val="FFFFFF"/>
              </a:solidFill>
              <a:effectLst>
                <a:outerShdw sx="100000" sy="100000" kx="0" ky="0" algn="b" rotWithShape="0" blurRad="50800" dist="38100" dir="5400000">
                  <a:srgbClr val="000000"/>
                </a:outerShdw>
              </a:effectLst>
            </a:endParaRPr>
          </a:p>
          <a:p>
            <a:pPr lvl="0" marL="270933" indent="-270933">
              <a:buBlip>
                <a:blip r:embed="rId2"/>
              </a:buBlip>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With that being the case, what role might your religious belief hold for you in the long run?</a:t>
            </a:r>
            <a:endParaRPr sz="2400">
              <a:solidFill>
                <a:srgbClr val="FFFFFF"/>
              </a:solidFill>
              <a:effectLst>
                <a:outerShdw sx="100000" sy="100000" kx="0" ky="0" algn="b" rotWithShape="0" blurRad="50800" dist="38100" dir="5400000">
                  <a:srgbClr val="000000"/>
                </a:outerShdw>
              </a:effectLst>
            </a:endParaRP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3 Life Tasks</a:t>
            </a:r>
          </a:p>
        </p:txBody>
      </p:sp>
      <p:sp>
        <p:nvSpPr>
          <p:cNvPr id="50" name="Shape 50"/>
          <p:cNvSpPr/>
          <p:nvPr/>
        </p:nvSpPr>
        <p:spPr>
          <a:xfrm>
            <a:off x="4851400" y="3276600"/>
            <a:ext cx="3302000" cy="318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51" name="Shape 51"/>
          <p:cNvSpPr/>
          <p:nvPr/>
        </p:nvSpPr>
        <p:spPr>
          <a:xfrm>
            <a:off x="6248400" y="5041900"/>
            <a:ext cx="3302000" cy="318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52" name="Shape 52"/>
          <p:cNvSpPr/>
          <p:nvPr/>
        </p:nvSpPr>
        <p:spPr>
          <a:xfrm>
            <a:off x="3289300" y="5041900"/>
            <a:ext cx="3302000" cy="318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53" name="Shape 53"/>
          <p:cNvSpPr/>
          <p:nvPr/>
        </p:nvSpPr>
        <p:spPr>
          <a:xfrm>
            <a:off x="6006924" y="4127500"/>
            <a:ext cx="1221106"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Love</a:t>
            </a:r>
          </a:p>
        </p:txBody>
      </p:sp>
      <p:sp>
        <p:nvSpPr>
          <p:cNvPr id="54" name="Shape 54"/>
          <p:cNvSpPr/>
          <p:nvPr/>
        </p:nvSpPr>
        <p:spPr>
          <a:xfrm>
            <a:off x="6753241" y="6083300"/>
            <a:ext cx="2751430"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Community</a:t>
            </a:r>
          </a:p>
        </p:txBody>
      </p:sp>
      <p:sp>
        <p:nvSpPr>
          <p:cNvPr id="55" name="Shape 55"/>
          <p:cNvSpPr/>
          <p:nvPr/>
        </p:nvSpPr>
        <p:spPr>
          <a:xfrm>
            <a:off x="4281359" y="6083300"/>
            <a:ext cx="1319785"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Work</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Search for Alternate meaning</a:t>
            </a:r>
          </a:p>
        </p:txBody>
      </p:sp>
      <p:sp>
        <p:nvSpPr>
          <p:cNvPr id="234" name="Shape 234"/>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Spiritual discourse may be helpful in “deepening” an also broadening perspectives</a:t>
            </a:r>
            <a:endParaRPr sz="3600">
              <a:solidFill>
                <a:srgbClr val="FFFFFF"/>
              </a:solidFill>
              <a:effectLst>
                <a:outerShdw sx="100000" sy="100000" kx="0" ky="0" algn="b" rotWithShape="0" blurRad="50800" dist="38100" dir="5400000">
                  <a:srgbClr val="000000"/>
                </a:outerShdw>
              </a:effectLst>
            </a:endParaRPr>
          </a:p>
          <a:p>
            <a:pPr lvl="2" marL="1159933" indent="-270933">
              <a:buBlip>
                <a:blip r:embed="rId2"/>
              </a:buBlip>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e.g.  What spiritual significance might you be drawing from what happened yesterday?</a:t>
            </a:r>
            <a:endParaRPr sz="24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To explore thought processes and expand upon view points (and soften rigidity)- alternate spiritual explanations can be explored</a:t>
            </a:r>
            <a:endParaRPr sz="3600">
              <a:solidFill>
                <a:srgbClr val="FFFFFF"/>
              </a:solidFill>
              <a:effectLst>
                <a:outerShdw sx="100000" sy="100000" kx="0" ky="0" algn="b" rotWithShape="0" blurRad="50800" dist="38100" dir="5400000">
                  <a:srgbClr val="000000"/>
                </a:outerShdw>
              </a:effectLst>
            </a:endParaRPr>
          </a:p>
          <a:p>
            <a:pPr lvl="2" marL="1159933" indent="-270933">
              <a:buBlip>
                <a:blip r:embed="rId2"/>
              </a:buBlip>
              <a:defRPr sz="1800">
                <a:solidFill>
                  <a:srgbClr val="000000"/>
                </a:solidFill>
                <a:effectLst/>
              </a:defRPr>
            </a:pPr>
            <a:r>
              <a:rPr sz="2400">
                <a:solidFill>
                  <a:srgbClr val="FFFFFF"/>
                </a:solidFill>
                <a:effectLst>
                  <a:outerShdw sx="100000" sy="100000" kx="0" ky="0" algn="b" rotWithShape="0" blurRad="50800" dist="38100" dir="5400000">
                    <a:srgbClr val="000000"/>
                  </a:outerShdw>
                </a:effectLst>
              </a:rPr>
              <a:t>e.g.  You mentioned that your mother is Catholic, how would she consider this situation?  What about your (Atheist, Agnostic, Buddhist) friend?</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Exploration of Knowing</a:t>
            </a:r>
          </a:p>
        </p:txBody>
      </p:sp>
      <p:sp>
        <p:nvSpPr>
          <p:cNvPr id="237" name="Shape 237"/>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Therapists may chose to explore spirituality and value basis, by exploring the “final authority” on matters of “Truth”</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Probe</a:t>
            </a:r>
            <a:r>
              <a:rPr sz="3600">
                <a:solidFill>
                  <a:srgbClr val="FFFFFF"/>
                </a:solidFill>
                <a:effectLst>
                  <a:outerShdw sx="100000" sy="100000" kx="0" ky="0" algn="b" rotWithShape="0" blurRad="50800" dist="38100" dir="5400000">
                    <a:srgbClr val="000000"/>
                  </a:outerShdw>
                </a:effectLst>
              </a:rPr>
              <a:t>- how the individual comes to “know” moral, spiritual, cosmic, and related “truths”. How does the individual “know” right from wrong, good from bad...</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Explore-</a:t>
            </a:r>
            <a:r>
              <a:rPr sz="3600">
                <a:solidFill>
                  <a:srgbClr val="FFFFFF"/>
                </a:solidFill>
                <a:effectLst>
                  <a:outerShdw sx="100000" sy="100000" kx="0" ky="0" algn="b" rotWithShape="0" blurRad="50800" dist="38100" dir="5400000">
                    <a:srgbClr val="000000"/>
                  </a:outerShdw>
                </a:effectLst>
              </a:rPr>
              <a:t> Circumstances of early life- culture, and social factors that influence these.   How does the individual account for these factors?</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Conversion Experience and Exogenous Factors </a:t>
            </a:r>
          </a:p>
        </p:txBody>
      </p:sp>
      <p:sp>
        <p:nvSpPr>
          <p:cNvPr id="240" name="Shape 240"/>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Collect-</a:t>
            </a:r>
            <a:r>
              <a:rPr sz="3600">
                <a:solidFill>
                  <a:srgbClr val="FFFFFF"/>
                </a:solidFill>
                <a:effectLst>
                  <a:outerShdw sx="100000" sy="100000" kx="0" ky="0" algn="b" rotWithShape="0" blurRad="50800" dist="38100" dir="5400000">
                    <a:srgbClr val="000000"/>
                  </a:outerShdw>
                </a:effectLst>
              </a:rPr>
              <a:t> Details of Conversion Experiences (or spiritual benchmarks) from a first-person perspective, “as if a scene in a movie”.   Attend to sensory details, agency, feelings (stated and implied), and thought content.</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Probe- </a:t>
            </a:r>
            <a:r>
              <a:rPr sz="3600">
                <a:solidFill>
                  <a:srgbClr val="FFFFFF"/>
                </a:solidFill>
                <a:effectLst>
                  <a:outerShdw sx="100000" sy="100000" kx="0" ky="0" algn="b" rotWithShape="0" blurRad="50800" dist="38100" dir="5400000">
                    <a:srgbClr val="000000"/>
                  </a:outerShdw>
                </a:effectLst>
              </a:rPr>
              <a:t>for Most Vivid aspect of the recalled experience and feelings</a:t>
            </a:r>
            <a:endParaRPr sz="3600">
              <a:solidFill>
                <a:srgbClr val="FFFFFF"/>
              </a:solidFill>
              <a:effectLst>
                <a:outerShdw sx="100000" sy="100000" kx="0" ky="0" algn="b" rotWithShape="0" blurRad="50800" dist="38100" dir="5400000">
                  <a:srgbClr val="000000"/>
                </a:outerShdw>
              </a:effectLst>
            </a:endParaRPr>
          </a:p>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Investigate- </a:t>
            </a:r>
            <a:r>
              <a:rPr sz="3600">
                <a:solidFill>
                  <a:srgbClr val="FFFFFF"/>
                </a:solidFill>
                <a:effectLst>
                  <a:outerShdw sx="100000" sy="100000" kx="0" ky="0" algn="b" rotWithShape="0" blurRad="50800" dist="38100" dir="5400000">
                    <a:srgbClr val="000000"/>
                  </a:outerShdw>
                </a:effectLst>
              </a:rPr>
              <a:t>Exogenous factors (external to the individual) and the role those may have played in the story</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Conversion Experience and Exogenous Factors</a:t>
            </a:r>
          </a:p>
        </p:txBody>
      </p:sp>
      <p:sp>
        <p:nvSpPr>
          <p:cNvPr id="243" name="Shape 243"/>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rPr>
              <a:t>Process</a:t>
            </a:r>
            <a:endParaRPr b="1" sz="3600">
              <a:solidFill>
                <a:srgbClr val="FFFFFF"/>
              </a:solidFill>
              <a:effectLst>
                <a:outerShdw sx="100000" sy="100000" kx="0" ky="0" algn="b" rotWithShape="0" blurRad="50800" dist="38100" dir="5400000">
                  <a:srgbClr val="000000"/>
                </a:outerShdw>
              </a:effectLst>
              <a:latin typeface="Helvetica Neue"/>
              <a:ea typeface="Helvetica Neue"/>
              <a:cs typeface="Helvetica Neue"/>
              <a:sym typeface="Helvetica Neue"/>
            </a:endParaRPr>
          </a:p>
          <a:p>
            <a:pPr lvl="0">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Work collaboratively with individual to discern:</a:t>
            </a:r>
            <a:endParaRPr sz="36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Spiritual significance of experience</a:t>
            </a:r>
            <a:endParaRPr sz="36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How experience altered thinking</a:t>
            </a:r>
            <a:endParaRPr sz="3600">
              <a:solidFill>
                <a:srgbClr val="FFFFFF"/>
              </a:solidFill>
              <a:effectLst>
                <a:outerShdw sx="100000" sy="100000" kx="0" ky="0" algn="b" rotWithShape="0" blurRad="50800" dist="38100" dir="5400000">
                  <a:srgbClr val="000000"/>
                </a:outerShdw>
              </a:effectLst>
            </a:endParaRPr>
          </a:p>
          <a:p>
            <a:pPr lvl="1">
              <a:buBlip>
                <a:blip r:embed="rId2"/>
              </a:buBlip>
              <a:defRPr sz="1800">
                <a:solidFill>
                  <a:srgbClr val="000000"/>
                </a:solidFill>
                <a:effectLst/>
              </a:defRPr>
            </a:pPr>
            <a:r>
              <a:rPr sz="3600">
                <a:solidFill>
                  <a:srgbClr val="FFFFFF"/>
                </a:solidFill>
                <a:effectLst>
                  <a:outerShdw sx="100000" sy="100000" kx="0" ky="0" algn="b" rotWithShape="0" blurRad="50800" dist="38100" dir="5400000">
                    <a:srgbClr val="000000"/>
                  </a:outerShdw>
                </a:effectLst>
              </a:rPr>
              <a:t>What role the exogenous factor played- and what these circumstances served to reveal about the self, world, and others...</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5 Life Tasks</a:t>
            </a:r>
          </a:p>
        </p:txBody>
      </p:sp>
      <p:sp>
        <p:nvSpPr>
          <p:cNvPr id="58" name="Shape 58"/>
          <p:cNvSpPr/>
          <p:nvPr/>
        </p:nvSpPr>
        <p:spPr>
          <a:xfrm>
            <a:off x="4343400" y="2273300"/>
            <a:ext cx="3302000" cy="318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59" name="Shape 59"/>
          <p:cNvSpPr/>
          <p:nvPr/>
        </p:nvSpPr>
        <p:spPr>
          <a:xfrm>
            <a:off x="5905500" y="5702300"/>
            <a:ext cx="3302000" cy="318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60" name="Shape 60"/>
          <p:cNvSpPr/>
          <p:nvPr/>
        </p:nvSpPr>
        <p:spPr>
          <a:xfrm>
            <a:off x="2844800" y="5702300"/>
            <a:ext cx="3302000" cy="318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p:spPr>
        <p:txBody>
          <a:bodyPr lIns="50800" tIns="50800" rIns="50800" bIns="50800" anchor="ctr"/>
          <a:lstStyle/>
          <a:p>
            <a:pPr lvl="0">
              <a:defRPr sz="3600"/>
            </a:pPr>
          </a:p>
        </p:txBody>
      </p:sp>
      <p:sp>
        <p:nvSpPr>
          <p:cNvPr id="61" name="Shape 61"/>
          <p:cNvSpPr/>
          <p:nvPr/>
        </p:nvSpPr>
        <p:spPr>
          <a:xfrm>
            <a:off x="5384624" y="3340100"/>
            <a:ext cx="1221106"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Love</a:t>
            </a:r>
          </a:p>
        </p:txBody>
      </p:sp>
      <p:sp>
        <p:nvSpPr>
          <p:cNvPr id="62" name="Shape 62"/>
          <p:cNvSpPr/>
          <p:nvPr/>
        </p:nvSpPr>
        <p:spPr>
          <a:xfrm>
            <a:off x="6181741" y="6934200"/>
            <a:ext cx="2751430"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Community</a:t>
            </a:r>
          </a:p>
        </p:txBody>
      </p:sp>
      <p:sp>
        <p:nvSpPr>
          <p:cNvPr id="63" name="Shape 63"/>
          <p:cNvSpPr/>
          <p:nvPr/>
        </p:nvSpPr>
        <p:spPr>
          <a:xfrm>
            <a:off x="3836859" y="6934200"/>
            <a:ext cx="1319785"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Work</a:t>
            </a:r>
          </a:p>
        </p:txBody>
      </p:sp>
      <p:sp>
        <p:nvSpPr>
          <p:cNvPr id="64" name="Shape 64"/>
          <p:cNvSpPr/>
          <p:nvPr/>
        </p:nvSpPr>
        <p:spPr>
          <a:xfrm>
            <a:off x="6642100" y="3644900"/>
            <a:ext cx="3302000" cy="318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solidFill>
              <a:srgbClr val="FF4013"/>
            </a:solidFill>
            <a:miter lim="400000"/>
          </a:ln>
          <a:effectLst>
            <a:outerShdw sx="100000" sy="100000" kx="0" ky="0" algn="b" rotWithShape="0" blurRad="101600" dist="0" dir="5400000">
              <a:srgbClr val="000000">
                <a:alpha val="50000"/>
              </a:srgbClr>
            </a:outerShdw>
          </a:effectLst>
        </p:spPr>
        <p:txBody>
          <a:bodyPr lIns="0" tIns="0" rIns="0" bIns="0" anchor="ctr"/>
          <a:lstStyle/>
          <a:p>
            <a:pPr lvl="0">
              <a:defRPr sz="3600"/>
            </a:pPr>
          </a:p>
        </p:txBody>
      </p:sp>
      <p:sp>
        <p:nvSpPr>
          <p:cNvPr id="65" name="Shape 65"/>
          <p:cNvSpPr/>
          <p:nvPr/>
        </p:nvSpPr>
        <p:spPr>
          <a:xfrm>
            <a:off x="2311400" y="3644900"/>
            <a:ext cx="3302000" cy="31877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0097EB">
                  <a:alpha val="75000"/>
                </a:srgbClr>
              </a:gs>
              <a:gs pos="100000">
                <a:srgbClr val="0071EB">
                  <a:alpha val="64999"/>
                </a:srgbClr>
              </a:gs>
            </a:gsLst>
            <a:lin ang="5400000"/>
          </a:gradFill>
          <a:ln w="12700">
            <a:solidFill>
              <a:srgbClr val="E32400"/>
            </a:solidFill>
            <a:miter lim="400000"/>
          </a:ln>
          <a:effectLst>
            <a:outerShdw sx="100000" sy="100000" kx="0" ky="0" algn="b" rotWithShape="0" blurRad="101600" dist="0" dir="5400000">
              <a:srgbClr val="000000">
                <a:alpha val="50000"/>
              </a:srgbClr>
            </a:outerShdw>
          </a:effectLst>
        </p:spPr>
        <p:txBody>
          <a:bodyPr lIns="0" tIns="0" rIns="0" bIns="0" anchor="ctr"/>
          <a:lstStyle/>
          <a:p>
            <a:pPr lvl="0">
              <a:defRPr sz="3600"/>
            </a:pPr>
          </a:p>
        </p:txBody>
      </p:sp>
      <p:sp>
        <p:nvSpPr>
          <p:cNvPr id="66" name="Shape 66"/>
          <p:cNvSpPr/>
          <p:nvPr/>
        </p:nvSpPr>
        <p:spPr>
          <a:xfrm>
            <a:off x="7329803" y="4540250"/>
            <a:ext cx="1943101" cy="1384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Spiritual Life</a:t>
            </a:r>
          </a:p>
        </p:txBody>
      </p:sp>
      <p:sp>
        <p:nvSpPr>
          <p:cNvPr id="67" name="Shape 67"/>
          <p:cNvSpPr/>
          <p:nvPr/>
        </p:nvSpPr>
        <p:spPr>
          <a:xfrm>
            <a:off x="3100347" y="4876800"/>
            <a:ext cx="964008"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Self</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Integration of Spirituality and Individual Psychology</a:t>
            </a:r>
          </a:p>
        </p:txBody>
      </p:sp>
      <p:sp>
        <p:nvSpPr>
          <p:cNvPr id="70" name="Shape 70"/>
          <p:cNvSpPr/>
          <p:nvPr/>
        </p:nvSpPr>
        <p:spPr>
          <a:xfrm>
            <a:off x="3289300" y="3581400"/>
            <a:ext cx="8521700" cy="462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“The Psychotherapy of Christianity” (1933)</a:t>
            </a:r>
            <a:endParaRPr sz="4200">
              <a:solidFill>
                <a:srgbClr val="FFFFFF"/>
              </a:solidFill>
              <a:effectLst>
                <a:outerShdw sx="100000" sy="100000" kx="0" ky="0" algn="b" rotWithShape="0" blurRad="38100" dist="64529" dir="2700000">
                  <a:srgbClr val="000000">
                    <a:alpha val="48275"/>
                  </a:srgbClr>
                </a:outerShdw>
              </a:effectLst>
            </a:endParaRPr>
          </a:p>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Rv. Ernst Jahn</a:t>
            </a:r>
            <a:endParaRPr sz="4200">
              <a:solidFill>
                <a:srgbClr val="FFFFFF"/>
              </a:solidFill>
              <a:effectLst>
                <a:outerShdw sx="100000" sy="100000" kx="0" ky="0" algn="b" rotWithShape="0" blurRad="38100" dist="64529" dir="2700000">
                  <a:srgbClr val="000000">
                    <a:alpha val="48275"/>
                  </a:srgbClr>
                </a:outerShdw>
              </a:effectLst>
            </a:endParaRPr>
          </a:p>
          <a:p>
            <a:pPr lvl="0">
              <a:defRPr sz="1800">
                <a:solidFill>
                  <a:srgbClr val="000000"/>
                </a:solidFill>
                <a:effectLst/>
              </a:defRPr>
            </a:pPr>
            <a:endParaRPr sz="4200">
              <a:solidFill>
                <a:srgbClr val="FFFFFF"/>
              </a:solidFill>
              <a:effectLst>
                <a:outerShdw sx="100000" sy="100000" kx="0" ky="0" algn="b" rotWithShape="0" blurRad="38100" dist="64529" dir="2700000">
                  <a:srgbClr val="000000">
                    <a:alpha val="48275"/>
                  </a:srgbClr>
                </a:outerShdw>
              </a:effectLst>
            </a:endParaRPr>
          </a:p>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“Religion and Individual Psychology” (1933)</a:t>
            </a:r>
            <a:endParaRPr sz="4200">
              <a:solidFill>
                <a:srgbClr val="FFFFFF"/>
              </a:solidFill>
              <a:effectLst>
                <a:outerShdw sx="100000" sy="100000" kx="0" ky="0" algn="b" rotWithShape="0" blurRad="38100" dist="64529" dir="2700000">
                  <a:srgbClr val="000000">
                    <a:alpha val="48275"/>
                  </a:srgbClr>
                </a:outerShdw>
              </a:effectLst>
            </a:endParaRPr>
          </a:p>
          <a:p>
            <a:pPr lvl="0">
              <a:defRPr sz="1800">
                <a:solidFill>
                  <a:srgbClr val="000000"/>
                </a:solidFill>
                <a:effectLst/>
              </a:defRPr>
            </a:pPr>
            <a:r>
              <a:rPr sz="4200">
                <a:solidFill>
                  <a:srgbClr val="FFFFFF"/>
                </a:solidFill>
                <a:effectLst>
                  <a:outerShdw sx="100000" sy="100000" kx="0" ky="0" algn="b" rotWithShape="0" blurRad="38100" dist="64529" dir="2700000">
                    <a:srgbClr val="000000">
                      <a:alpha val="48275"/>
                    </a:srgbClr>
                  </a:outerShdw>
                </a:effectLst>
              </a:rPr>
              <a:t>Alfred Adler</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Quotable Quotes</a:t>
            </a:r>
          </a:p>
        </p:txBody>
      </p:sp>
      <p:sp>
        <p:nvSpPr>
          <p:cNvPr id="73" name="Shape 73"/>
          <p:cNvSpPr/>
          <p:nvPr/>
        </p:nvSpPr>
        <p:spPr>
          <a:xfrm>
            <a:off x="1905000" y="3467100"/>
            <a:ext cx="9207500" cy="5067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6" y="0"/>
                </a:moveTo>
                <a:cubicBezTo>
                  <a:pt x="267" y="0"/>
                  <a:pt x="0" y="485"/>
                  <a:pt x="0" y="1083"/>
                </a:cubicBezTo>
                <a:lnTo>
                  <a:pt x="0" y="16890"/>
                </a:lnTo>
                <a:cubicBezTo>
                  <a:pt x="0" y="17488"/>
                  <a:pt x="267" y="17973"/>
                  <a:pt x="596" y="17973"/>
                </a:cubicBezTo>
                <a:lnTo>
                  <a:pt x="2716" y="17973"/>
                </a:lnTo>
                <a:lnTo>
                  <a:pt x="3277" y="21600"/>
                </a:lnTo>
                <a:lnTo>
                  <a:pt x="3839" y="17973"/>
                </a:lnTo>
                <a:lnTo>
                  <a:pt x="21004" y="17973"/>
                </a:lnTo>
                <a:cubicBezTo>
                  <a:pt x="21333" y="17973"/>
                  <a:pt x="21600" y="17488"/>
                  <a:pt x="21600" y="16890"/>
                </a:cubicBezTo>
                <a:lnTo>
                  <a:pt x="21600" y="1083"/>
                </a:lnTo>
                <a:cubicBezTo>
                  <a:pt x="21600" y="485"/>
                  <a:pt x="21333" y="0"/>
                  <a:pt x="21004" y="0"/>
                </a:cubicBezTo>
                <a:lnTo>
                  <a:pt x="596"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“Religious faith is alive and will continue to live until it is replaced by this profound insight and the religious feeling which stems from it.  It cannot be enough only to taste from this insight; mankind will have to devour and digest it completely.”</a:t>
            </a:r>
            <a:endParaRPr sz="3600">
              <a:solidFill>
                <a:srgbClr val="FFFFFF"/>
              </a:solidFill>
              <a:effectLst>
                <a:outerShdw sx="100000" sy="100000" kx="0" ky="0" algn="b" rotWithShape="0" blurRad="38100" dist="64529" dir="2700000">
                  <a:srgbClr val="000000">
                    <a:alpha val="48275"/>
                  </a:srgbClr>
                </a:outerShdw>
              </a:effectLst>
            </a:endParaRPr>
          </a:p>
          <a:p>
            <a:pPr lvl="0" algn="r">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Adler</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Quotable Quotes</a:t>
            </a:r>
          </a:p>
        </p:txBody>
      </p:sp>
      <p:sp>
        <p:nvSpPr>
          <p:cNvPr id="76" name="Shape 76"/>
          <p:cNvSpPr/>
          <p:nvPr/>
        </p:nvSpPr>
        <p:spPr>
          <a:xfrm>
            <a:off x="1968500" y="2476500"/>
            <a:ext cx="8356600" cy="5969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7" y="0"/>
                </a:moveTo>
                <a:cubicBezTo>
                  <a:pt x="294" y="0"/>
                  <a:pt x="0" y="412"/>
                  <a:pt x="0" y="919"/>
                </a:cubicBezTo>
                <a:lnTo>
                  <a:pt x="0" y="16131"/>
                </a:lnTo>
                <a:cubicBezTo>
                  <a:pt x="0" y="16639"/>
                  <a:pt x="294" y="17050"/>
                  <a:pt x="657" y="17050"/>
                </a:cubicBezTo>
                <a:lnTo>
                  <a:pt x="1967" y="17050"/>
                </a:lnTo>
                <a:lnTo>
                  <a:pt x="2954" y="21600"/>
                </a:lnTo>
                <a:lnTo>
                  <a:pt x="3942" y="17050"/>
                </a:lnTo>
                <a:lnTo>
                  <a:pt x="20943" y="17050"/>
                </a:lnTo>
                <a:cubicBezTo>
                  <a:pt x="21306" y="17050"/>
                  <a:pt x="21600" y="16639"/>
                  <a:pt x="21600" y="16131"/>
                </a:cubicBezTo>
                <a:lnTo>
                  <a:pt x="21600" y="919"/>
                </a:lnTo>
                <a:cubicBezTo>
                  <a:pt x="21600" y="412"/>
                  <a:pt x="21306" y="0"/>
                  <a:pt x="20943" y="0"/>
                </a:cubicBezTo>
                <a:lnTo>
                  <a:pt x="657"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“While the materialistic view lacks the goal, which signifies life, the religious view, far ahead in this respect, on the other hand lacks the causal foundation.  For God cannot be proven scientifically:  He is a gift of faith.”</a:t>
            </a:r>
            <a:endParaRPr sz="3600">
              <a:solidFill>
                <a:srgbClr val="FFFFFF"/>
              </a:solidFill>
              <a:effectLst>
                <a:outerShdw sx="100000" sy="100000" kx="0" ky="0" algn="b" rotWithShape="0" blurRad="38100" dist="64529" dir="2700000">
                  <a:srgbClr val="000000">
                    <a:alpha val="48275"/>
                  </a:srgbClr>
                </a:outerShdw>
              </a:effectLst>
            </a:endParaRPr>
          </a:p>
          <a:p>
            <a:pPr lvl="0" algn="r">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Adler</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sx="100000" sy="100000" kx="0" ky="0" algn="b" rotWithShape="0" blurRad="50800" dist="38100" dir="5400000">
                    <a:srgbClr val="000000"/>
                  </a:outerShdw>
                </a:effectLst>
              </a:rPr>
              <a:t>Quotable Quotes</a:t>
            </a:r>
          </a:p>
        </p:txBody>
      </p:sp>
      <p:sp>
        <p:nvSpPr>
          <p:cNvPr id="79" name="Shape 79"/>
          <p:cNvSpPr/>
          <p:nvPr/>
        </p:nvSpPr>
        <p:spPr>
          <a:xfrm>
            <a:off x="2641600" y="3657600"/>
            <a:ext cx="7112000" cy="3937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1" y="0"/>
                </a:moveTo>
                <a:cubicBezTo>
                  <a:pt x="345" y="0"/>
                  <a:pt x="0" y="624"/>
                  <a:pt x="0" y="1394"/>
                </a:cubicBezTo>
                <a:lnTo>
                  <a:pt x="0" y="13935"/>
                </a:lnTo>
                <a:cubicBezTo>
                  <a:pt x="0" y="14705"/>
                  <a:pt x="345" y="15329"/>
                  <a:pt x="771" y="15329"/>
                </a:cubicBezTo>
                <a:lnTo>
                  <a:pt x="2507" y="15329"/>
                </a:lnTo>
                <a:lnTo>
                  <a:pt x="3356" y="21600"/>
                </a:lnTo>
                <a:lnTo>
                  <a:pt x="4204" y="15329"/>
                </a:lnTo>
                <a:lnTo>
                  <a:pt x="20829" y="15329"/>
                </a:lnTo>
                <a:cubicBezTo>
                  <a:pt x="21255" y="15329"/>
                  <a:pt x="21600" y="14705"/>
                  <a:pt x="21600" y="13935"/>
                </a:cubicBezTo>
                <a:lnTo>
                  <a:pt x="21600" y="1394"/>
                </a:lnTo>
                <a:cubicBezTo>
                  <a:pt x="21600" y="624"/>
                  <a:pt x="21255" y="0"/>
                  <a:pt x="20829" y="0"/>
                </a:cubicBezTo>
                <a:lnTo>
                  <a:pt x="771" y="0"/>
                </a:lnTo>
                <a:close/>
              </a:path>
            </a:pathLst>
          </a:custGeom>
          <a:gradFill>
            <a:gsLst>
              <a:gs pos="0">
                <a:srgbClr val="0097EB">
                  <a:alpha val="75000"/>
                </a:srgbClr>
              </a:gs>
              <a:gs pos="100000">
                <a:srgbClr val="0071EB">
                  <a:alpha val="64999"/>
                </a:srgbClr>
              </a:gs>
            </a:gsLst>
            <a:lin ang="5400000"/>
          </a:gradFill>
          <a:ln w="12700">
            <a:miter lim="400000"/>
          </a:ln>
          <a:effectLst>
            <a:outerShdw sx="100000" sy="100000" kx="0" ky="0" algn="b" rotWithShape="0" blurRad="101600" dist="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“For Adler, God is a human idea; for Christians, God is revealed.”</a:t>
            </a:r>
            <a:endParaRPr sz="3600">
              <a:solidFill>
                <a:srgbClr val="FFFFFF"/>
              </a:solidFill>
              <a:effectLst>
                <a:outerShdw sx="100000" sy="100000" kx="0" ky="0" algn="b" rotWithShape="0" blurRad="38100" dist="64529" dir="2700000">
                  <a:srgbClr val="000000">
                    <a:alpha val="48275"/>
                  </a:srgbClr>
                </a:outerShdw>
              </a:effectLst>
            </a:endParaRPr>
          </a:p>
          <a:p>
            <a:pPr lvl="0" algn="r">
              <a:defRPr sz="1800">
                <a:solidFill>
                  <a:srgbClr val="000000"/>
                </a:solidFill>
                <a:effectLst/>
              </a:defRPr>
            </a:pPr>
            <a:r>
              <a:rPr sz="3600">
                <a:solidFill>
                  <a:srgbClr val="FFFFFF"/>
                </a:solidFill>
                <a:effectLst>
                  <a:outerShdw sx="100000" sy="100000" kx="0" ky="0" algn="b" rotWithShape="0" blurRad="38100" dist="64529" dir="2700000">
                    <a:srgbClr val="000000">
                      <a:alpha val="48275"/>
                    </a:srgbClr>
                  </a:outerShdw>
                </a:effectLst>
              </a:rPr>
              <a:t>Jahn</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64529" dir="270000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